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4"/>
  </p:sldMasterIdLst>
  <p:notesMasterIdLst>
    <p:notesMasterId r:id="rId21"/>
  </p:notesMasterIdLst>
  <p:handoutMasterIdLst>
    <p:handoutMasterId r:id="rId22"/>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4" autoAdjust="0"/>
    <p:restoredTop sz="80209" autoAdjust="0"/>
  </p:normalViewPr>
  <p:slideViewPr>
    <p:cSldViewPr snapToGrid="0" snapToObjects="1">
      <p:cViewPr varScale="1">
        <p:scale>
          <a:sx n="102" d="100"/>
          <a:sy n="102" d="100"/>
        </p:scale>
        <p:origin x="1038"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900" y="-154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11/10/2020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344867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sz="1100" kern="1200" dirty="0" smtClean="0">
                <a:solidFill>
                  <a:schemeClr val="tx1"/>
                </a:solidFill>
                <a:effectLst/>
                <a:latin typeface="Huawei Sans" panose="020C0503030203020204" pitchFamily="34" charset="0"/>
                <a:ea typeface="+mn-ea"/>
                <a:cs typeface="+mn-cs"/>
              </a:rPr>
              <a:t>Technically, AI case training requires joint development across domains (such as data, algorithm, and expert experience). Model optimization requires continuous iterative training, which has the following difficulties:</a:t>
            </a:r>
            <a:endParaRPr lang="zh-CN" altLang="zh-CN" sz="1100" kern="1200" dirty="0" smtClean="0">
              <a:solidFill>
                <a:schemeClr val="tx1"/>
              </a:solidFill>
              <a:effectLst/>
              <a:latin typeface="Huawei Sans" panose="020C0503030203020204" pitchFamily="34" charset="0"/>
              <a:ea typeface="+mn-ea"/>
              <a:cs typeface="+mn-cs"/>
            </a:endParaRPr>
          </a:p>
          <a:p>
            <a:pPr marL="495300" lvl="1" indent="-317500">
              <a:buFont typeface="+mj-lt"/>
              <a:buAutoNum type="arabicPeriod"/>
            </a:pPr>
            <a:r>
              <a:rPr lang="en-US" altLang="zh-CN" sz="1100" kern="1200" dirty="0" smtClean="0">
                <a:solidFill>
                  <a:schemeClr val="tx1"/>
                </a:solidFill>
                <a:effectLst/>
                <a:latin typeface="Huawei Sans" panose="020C0503030203020204" pitchFamily="34" charset="0"/>
                <a:ea typeface="+mn-ea"/>
                <a:cs typeface="+mn-cs"/>
              </a:rPr>
              <a:t>The success of AI projects requires the cooperation of service experts and AI experts.</a:t>
            </a:r>
            <a:endParaRPr lang="zh-CN" altLang="zh-CN" sz="1100" kern="1200" dirty="0" smtClean="0">
              <a:solidFill>
                <a:schemeClr val="tx1"/>
              </a:solidFill>
              <a:effectLst/>
              <a:latin typeface="Huawei Sans" panose="020C0503030203020204" pitchFamily="34" charset="0"/>
              <a:ea typeface="+mn-ea"/>
              <a:cs typeface="+mn-cs"/>
            </a:endParaRPr>
          </a:p>
          <a:p>
            <a:pPr marL="495300" lvl="1" indent="-317500">
              <a:buFont typeface="+mj-lt"/>
              <a:buAutoNum type="arabicPeriod"/>
            </a:pPr>
            <a:r>
              <a:rPr lang="en-US" altLang="zh-CN" sz="1100" kern="1200" dirty="0" smtClean="0">
                <a:solidFill>
                  <a:schemeClr val="tx1"/>
                </a:solidFill>
                <a:effectLst/>
                <a:latin typeface="Huawei Sans" panose="020C0503030203020204" pitchFamily="34" charset="0"/>
                <a:ea typeface="+mn-ea"/>
                <a:cs typeface="+mn-cs"/>
              </a:rPr>
              <a:t>It is difficult for service experts to transform into AI experts.</a:t>
            </a:r>
            <a:endParaRPr lang="zh-CN" altLang="zh-CN" sz="1100" kern="1200" dirty="0" smtClean="0">
              <a:solidFill>
                <a:schemeClr val="tx1"/>
              </a:solidFill>
              <a:effectLst/>
              <a:latin typeface="Huawei Sans" panose="020C0503030203020204" pitchFamily="34" charset="0"/>
              <a:ea typeface="+mn-ea"/>
              <a:cs typeface="+mn-cs"/>
            </a:endParaRPr>
          </a:p>
          <a:p>
            <a:pPr marL="495300" lvl="1" indent="-317500">
              <a:buFont typeface="+mj-lt"/>
              <a:buAutoNum type="arabicPeriod"/>
            </a:pPr>
            <a:r>
              <a:rPr lang="en-US" altLang="zh-CN" sz="1100" kern="1200" dirty="0" smtClean="0">
                <a:solidFill>
                  <a:schemeClr val="tx1"/>
                </a:solidFill>
                <a:effectLst/>
                <a:latin typeface="Huawei Sans" panose="020C0503030203020204" pitchFamily="34" charset="0"/>
                <a:ea typeface="+mn-ea"/>
                <a:cs typeface="+mn-cs"/>
              </a:rPr>
              <a:t>There are many data issues, such as a few data sources and the requirement for data governance (labor-intensive).</a:t>
            </a:r>
            <a:endParaRPr lang="zh-CN" altLang="zh-CN" sz="1100" kern="1200" dirty="0" smtClean="0">
              <a:solidFill>
                <a:schemeClr val="tx1"/>
              </a:solidFill>
              <a:effectLst/>
              <a:latin typeface="Huawei Sans" panose="020C0503030203020204" pitchFamily="34" charset="0"/>
              <a:ea typeface="+mn-ea"/>
              <a:cs typeface="+mn-cs"/>
            </a:endParaRPr>
          </a:p>
          <a:p>
            <a:pPr marL="495300" lvl="1" indent="-317500">
              <a:buFont typeface="+mj-lt"/>
              <a:buAutoNum type="arabicPeriod"/>
            </a:pPr>
            <a:r>
              <a:rPr lang="en-US" altLang="zh-CN" sz="1100" kern="1200" dirty="0" smtClean="0">
                <a:solidFill>
                  <a:schemeClr val="tx1"/>
                </a:solidFill>
                <a:effectLst/>
                <a:latin typeface="Huawei Sans" panose="020C0503030203020204" pitchFamily="34" charset="0"/>
                <a:ea typeface="+mn-ea"/>
                <a:cs typeface="+mn-cs"/>
              </a:rPr>
              <a:t>There are many algorithm engineering issues, such as conversion from paper to code and the efficiency of open-source algorithms.</a:t>
            </a:r>
            <a:endParaRPr lang="zh-CN" altLang="zh-CN" sz="1100" kern="1200" dirty="0" smtClean="0">
              <a:solidFill>
                <a:schemeClr val="tx1"/>
              </a:solidFill>
              <a:effectLst/>
              <a:latin typeface="Huawei Sans" panose="020C0503030203020204" pitchFamily="34" charset="0"/>
              <a:ea typeface="+mn-ea"/>
              <a:cs typeface="+mn-cs"/>
            </a:endParaRPr>
          </a:p>
          <a:p>
            <a:pPr marL="495300" lvl="1" indent="-317500">
              <a:buFont typeface="+mj-lt"/>
              <a:buAutoNum type="arabicPeriod"/>
            </a:pPr>
            <a:r>
              <a:rPr lang="en-US" altLang="zh-CN" sz="1100" kern="1200" dirty="0" smtClean="0">
                <a:solidFill>
                  <a:schemeClr val="tx1"/>
                </a:solidFill>
                <a:effectLst/>
                <a:latin typeface="Huawei Sans" panose="020C0503030203020204" pitchFamily="34" charset="0"/>
                <a:ea typeface="+mn-ea"/>
                <a:cs typeface="+mn-cs"/>
              </a:rPr>
              <a:t>The computing power is difficult to obtain. The computing power is used during peak hours. (Nvida does not allow the use of G series GPUs in data centers.)</a:t>
            </a:r>
            <a:endParaRPr lang="zh-CN" altLang="zh-CN" sz="1100" kern="1200" dirty="0" smtClean="0">
              <a:solidFill>
                <a:schemeClr val="tx1"/>
              </a:solidFill>
              <a:effectLst/>
              <a:latin typeface="Huawei Sans" panose="020C0503030203020204" pitchFamily="34" charset="0"/>
              <a:ea typeface="+mn-ea"/>
              <a:cs typeface="+mn-cs"/>
            </a:endParaRPr>
          </a:p>
          <a:p>
            <a:r>
              <a:rPr lang="en-US" altLang="zh-CN" sz="1100" kern="1200" dirty="0" smtClean="0">
                <a:solidFill>
                  <a:schemeClr val="tx1"/>
                </a:solidFill>
                <a:effectLst/>
                <a:latin typeface="Huawei Sans" panose="020C0503030203020204" pitchFamily="34" charset="0"/>
                <a:ea typeface="+mn-ea"/>
                <a:cs typeface="+mn-cs"/>
              </a:rPr>
              <a:t>Essentially, AI will bring about organizational transformation, from human resources to human-machine coexistence in the AI Ops phase.</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972009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291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5189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sz="1100" kern="1200" dirty="0" smtClean="0">
                <a:solidFill>
                  <a:schemeClr val="tx1"/>
                </a:solidFill>
                <a:effectLst/>
                <a:latin typeface="Huawei Sans" panose="020C0503030203020204" pitchFamily="34" charset="0"/>
                <a:ea typeface="+mn-ea"/>
                <a:cs typeface="+mn-cs"/>
              </a:rPr>
              <a:t>The final objective of the experiment is to deploy the trained model in a real environment. Therefore, it is expected that the trained model can obtain a good prediction effect on real data. That is, it is expected that a smaller error between a prediction result of the model and the real result on real data is better. The best method is to divide real data into a training dataset and a test dataset. We can use the training dataset to train the model, and then use the error of the test dataset as the error of the final model in actual scenarios. With the test dataset, to verify the final effect of the model, we can calculate the error of the trained model only based on the test dataset. A smaller error indicates a better algorithm model.</a:t>
            </a:r>
            <a:endParaRPr lang="zh-CN" altLang="zh-CN" sz="1100" kern="1200" dirty="0" smtClean="0">
              <a:solidFill>
                <a:schemeClr val="tx1"/>
              </a:solidFill>
              <a:effectLst/>
              <a:latin typeface="Huawei Sans" panose="020C0503030203020204" pitchFamily="34" charset="0"/>
              <a:ea typeface="+mn-ea"/>
              <a:cs typeface="+mn-cs"/>
            </a:endParaRPr>
          </a:p>
          <a:p>
            <a:r>
              <a:rPr lang="en-US" altLang="zh-CN" sz="1100" kern="1200" dirty="0" smtClean="0">
                <a:solidFill>
                  <a:schemeClr val="tx1"/>
                </a:solidFill>
                <a:effectLst/>
                <a:latin typeface="Huawei Sans" panose="020C0503030203020204" pitchFamily="34" charset="0"/>
                <a:ea typeface="+mn-ea"/>
                <a:cs typeface="+mn-cs"/>
              </a:rPr>
              <a:t>For detailed operations, see the following website: https://devstar.developer.huaweicloud.com/devstar/code-templates/e9078ee2d7024ffabbac3f8fd1bad806</a:t>
            </a:r>
            <a:endParaRPr lang="zh-CN" altLang="zh-CN" sz="1100" kern="1200" dirty="0" smtClean="0">
              <a:solidFill>
                <a:schemeClr val="tx1"/>
              </a:solidFill>
              <a:effectLst/>
              <a:latin typeface="Huawei Sans" panose="020C0503030203020204" pitchFamily="34" charset="0"/>
              <a:ea typeface="+mn-ea"/>
              <a:cs typeface="+mn-cs"/>
            </a:endParaRPr>
          </a:p>
          <a:p>
            <a:r>
              <a:rPr lang="en-US" altLang="zh-CN" sz="1100" kern="1200" dirty="0" smtClean="0">
                <a:solidFill>
                  <a:schemeClr val="tx1"/>
                </a:solidFill>
                <a:effectLst/>
                <a:latin typeface="Huawei Sans" panose="020C0503030203020204" pitchFamily="34" charset="0"/>
                <a:ea typeface="+mn-ea"/>
                <a:cs typeface="+mn-cs"/>
              </a:rPr>
              <a:t>For more information about AI, refer to Huawei AI certification documents.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134931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indent="-228600">
              <a:buFont typeface="+mj-lt"/>
              <a:buAutoNum type="arabicPeriod"/>
            </a:pPr>
            <a:r>
              <a:rPr lang="en-US" altLang="zh-CN" smtClean="0"/>
              <a:t>A</a:t>
            </a:r>
            <a:endParaRPr lang="zh-CN" altLang="zh-CN" dirty="0"/>
          </a:p>
          <a:p>
            <a:pPr marL="228600" indent="-228600">
              <a:buFont typeface="+mj-lt"/>
              <a:buAutoNum type="arabicPeriod"/>
            </a:pPr>
            <a:r>
              <a:rPr lang="en-US" altLang="zh-CN" smtClean="0"/>
              <a:t>The </a:t>
            </a:r>
            <a:r>
              <a:rPr lang="en-US" altLang="zh-CN" dirty="0"/>
              <a:t>real traffic data is divided into a test dataset and a training dataset. The training dataset is used to train a model, the trained model is tested based on the test dataset, and then the model evaluation result is obtained.</a:t>
            </a:r>
            <a:endParaRPr lang="zh-CN" altLang="zh-CN" dirty="0"/>
          </a:p>
        </p:txBody>
      </p:sp>
    </p:spTree>
    <p:extLst>
      <p:ext uri="{BB962C8B-B14F-4D97-AF65-F5344CB8AC3E}">
        <p14:creationId xmlns:p14="http://schemas.microsoft.com/office/powerpoint/2010/main" val="1926552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79312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27031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70779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59315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38748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smtClean="0">
                <a:solidFill>
                  <a:schemeClr val="tx1"/>
                </a:solidFill>
                <a:effectLst/>
                <a:latin typeface="Huawei Sans" panose="020C0503030203020204" pitchFamily="34" charset="0"/>
                <a:ea typeface="+mn-ea"/>
                <a:cs typeface="+mn-cs"/>
              </a:rPr>
              <a:t>General Purpose Technology (GPT) is the main driving force for economic and social transformation. From the agricultural society to the industrial society and then to the information society, the production mode, life mode, and management mode of the human society have undergone tremendous changes and experienced unprecedented economic and social transformation. For a long time, people have been thinking and exploring the drivers of economic and social development and transformation. From the first technological revolution represented by steam engine to the second technological revolution represented by electricity technology, looking at the industrial and technological revolution of the past 300 years, we can see that science and technology are important sources for promoting sustained economic growth. AI has become a new general purpose technology. Currently, popular AI technologies are being implemented, enabling a wide range of industries.</a:t>
            </a:r>
            <a:endParaRPr lang="zh-CN" altLang="zh-CN" sz="11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https://en.wikipedia.org/wiki/General_purpose_technology</a:t>
            </a:r>
            <a:endParaRPr lang="zh-CN" altLang="zh-CN" sz="11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Richard G. Lipsey, etc., Economic Transformations: General Purpose Technologies and Long-Term Economic Growth</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636655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70681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9422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smtClean="0">
                <a:solidFill>
                  <a:schemeClr val="tx1"/>
                </a:solidFill>
                <a:effectLst/>
                <a:latin typeface="Huawei Sans" panose="020C0503030203020204" pitchFamily="34" charset="0"/>
                <a:ea typeface="+mn-ea"/>
                <a:cs typeface="+mn-cs"/>
              </a:rPr>
              <a:t>In the telecom field, AI has many autonomous driving network cases. Telecom operators have AI cases from the access network, core network, to NOC/SOC.</a:t>
            </a:r>
            <a:endParaRPr lang="zh-CN" altLang="zh-CN" sz="11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NOC: Network Operation Center</a:t>
            </a:r>
            <a:endParaRPr lang="zh-CN" altLang="zh-CN" sz="11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SOC: Security Operation Center</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800305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18464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9.xml"/><Relationship Id="rId7" Type="http://schemas.openxmlformats.org/officeDocument/2006/relationships/image" Target="../media/image15.png"/><Relationship Id="rId2" Type="http://schemas.openxmlformats.org/officeDocument/2006/relationships/slideLayout" Target="../slideLayouts/slideLayout8.xml"/><Relationship Id="rId1" Type="http://schemas.openxmlformats.org/officeDocument/2006/relationships/tags" Target="../tags/tag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 name="文本占位符 31"/>
          <p:cNvSpPr>
            <a:spLocks noGrp="1"/>
          </p:cNvSpPr>
          <p:nvPr>
            <p:ph type="body" sz="quarter" idx="17"/>
          </p:nvPr>
        </p:nvSpPr>
        <p:spPr/>
        <p:txBody>
          <a:bodyPr/>
          <a:lstStyle/>
          <a:p>
            <a:endParaRPr lang="zh-CN" altLang="en-US"/>
          </a:p>
        </p:txBody>
      </p:sp>
      <p:sp>
        <p:nvSpPr>
          <p:cNvPr id="33" name="文本占位符 32"/>
          <p:cNvSpPr>
            <a:spLocks noGrp="1"/>
          </p:cNvSpPr>
          <p:nvPr>
            <p:ph type="body" sz="quarter" idx="18"/>
          </p:nvPr>
        </p:nvSpPr>
        <p:spPr/>
        <p:txBody>
          <a:bodyPr/>
          <a:lstStyle/>
          <a:p>
            <a:endParaRPr lang="zh-CN" altLang="en-US"/>
          </a:p>
        </p:txBody>
      </p:sp>
      <p:sp>
        <p:nvSpPr>
          <p:cNvPr id="34" name="文本占位符 33"/>
          <p:cNvSpPr>
            <a:spLocks noGrp="1"/>
          </p:cNvSpPr>
          <p:nvPr>
            <p:ph type="body" sz="quarter" idx="19"/>
          </p:nvPr>
        </p:nvSpPr>
        <p:spPr/>
        <p:txBody>
          <a:bodyPr/>
          <a:lstStyle/>
          <a:p>
            <a:endParaRPr lang="zh-CN" altLang="en-US"/>
          </a:p>
        </p:txBody>
      </p:sp>
      <p:sp>
        <p:nvSpPr>
          <p:cNvPr id="35" name="文本占位符 34"/>
          <p:cNvSpPr>
            <a:spLocks noGrp="1"/>
          </p:cNvSpPr>
          <p:nvPr>
            <p:ph type="body" sz="quarter" idx="20"/>
          </p:nvPr>
        </p:nvSpPr>
        <p:spPr/>
        <p:txBody>
          <a:bodyPr/>
          <a:lstStyle/>
          <a:p>
            <a:endParaRPr lang="zh-CN" altLang="en-US"/>
          </a:p>
        </p:txBody>
      </p:sp>
      <p:sp>
        <p:nvSpPr>
          <p:cNvPr id="74" name="文本占位符 73"/>
          <p:cNvSpPr>
            <a:spLocks noGrp="1"/>
          </p:cNvSpPr>
          <p:nvPr>
            <p:ph type="body" sz="quarter" idx="13"/>
          </p:nvPr>
        </p:nvSpPr>
        <p:spPr/>
        <p:txBody>
          <a:bodyPr/>
          <a:lstStyle/>
          <a:p>
            <a:r>
              <a:rPr lang="en-US" smtClean="0">
                <a:sym typeface="Huawei Sans" panose="020C0503030203020204" pitchFamily="34" charset="0"/>
              </a:rPr>
              <a:t>Wan Changli/wx408647</a:t>
            </a:r>
            <a:endParaRPr lang="en-US" altLang="zh-CN" dirty="0">
              <a:sym typeface="Huawei Sans" panose="020C0503030203020204" pitchFamily="34" charset="0"/>
            </a:endParaRPr>
          </a:p>
        </p:txBody>
      </p:sp>
      <p:sp>
        <p:nvSpPr>
          <p:cNvPr id="75" name="文本占位符 74"/>
          <p:cNvSpPr>
            <a:spLocks noGrp="1"/>
          </p:cNvSpPr>
          <p:nvPr>
            <p:ph type="body" sz="quarter" idx="14"/>
          </p:nvPr>
        </p:nvSpPr>
        <p:spPr/>
        <p:txBody>
          <a:bodyPr/>
          <a:lstStyle/>
          <a:p>
            <a:r>
              <a:rPr lang="en-US" smtClean="0">
                <a:sym typeface="Huawei Sans" panose="020C0503030203020204" pitchFamily="34" charset="0"/>
              </a:rPr>
              <a:t>2020-05-29</a:t>
            </a:r>
            <a:endParaRPr lang="en-US" altLang="zh-CN" dirty="0">
              <a:sym typeface="Huawei Sans" panose="020C0503030203020204" pitchFamily="34" charset="0"/>
            </a:endParaRPr>
          </a:p>
        </p:txBody>
      </p:sp>
      <p:sp>
        <p:nvSpPr>
          <p:cNvPr id="30" name="文本占位符 29"/>
          <p:cNvSpPr>
            <a:spLocks noGrp="1"/>
          </p:cNvSpPr>
          <p:nvPr>
            <p:ph type="body" sz="quarter" idx="15"/>
          </p:nvPr>
        </p:nvSpPr>
        <p:spPr/>
        <p:txBody>
          <a:bodyPr/>
          <a:lstStyle/>
          <a:p>
            <a:endParaRPr lang="zh-CN" altLang="en-US"/>
          </a:p>
        </p:txBody>
      </p:sp>
      <p:sp>
        <p:nvSpPr>
          <p:cNvPr id="31" name="文本占位符 30"/>
          <p:cNvSpPr>
            <a:spLocks noGrp="1"/>
          </p:cNvSpPr>
          <p:nvPr>
            <p:ph type="body" sz="quarter" idx="16"/>
          </p:nvPr>
        </p:nvSpPr>
        <p:spPr/>
        <p:txBody>
          <a:bodyPr/>
          <a:lstStyle/>
          <a:p>
            <a:endParaRPr lang="zh-CN" altLang="en-US"/>
          </a:p>
        </p:txBody>
      </p:sp>
      <p:sp>
        <p:nvSpPr>
          <p:cNvPr id="36" name="文本占位符 35"/>
          <p:cNvSpPr>
            <a:spLocks noGrp="1"/>
          </p:cNvSpPr>
          <p:nvPr>
            <p:ph type="body" sz="quarter" idx="21"/>
          </p:nvPr>
        </p:nvSpPr>
        <p:spPr/>
        <p:txBody>
          <a:bodyPr/>
          <a:lstStyle/>
          <a:p>
            <a:endParaRPr lang="zh-CN" altLang="en-US"/>
          </a:p>
        </p:txBody>
      </p:sp>
      <p:sp>
        <p:nvSpPr>
          <p:cNvPr id="37" name="文本占位符 36"/>
          <p:cNvSpPr>
            <a:spLocks noGrp="1"/>
          </p:cNvSpPr>
          <p:nvPr>
            <p:ph type="body" sz="quarter" idx="22"/>
          </p:nvPr>
        </p:nvSpPr>
        <p:spPr/>
        <p:txBody>
          <a:bodyPr/>
          <a:lstStyle/>
          <a:p>
            <a:endParaRPr lang="zh-CN" altLang="en-US"/>
          </a:p>
        </p:txBody>
      </p:sp>
      <p:sp>
        <p:nvSpPr>
          <p:cNvPr id="38" name="文本占位符 37"/>
          <p:cNvSpPr>
            <a:spLocks noGrp="1"/>
          </p:cNvSpPr>
          <p:nvPr>
            <p:ph type="body" sz="quarter" idx="23"/>
          </p:nvPr>
        </p:nvSpPr>
        <p:spPr/>
        <p:txBody>
          <a:bodyPr/>
          <a:lstStyle/>
          <a:p>
            <a:endParaRPr lang="zh-CN" altLang="en-US"/>
          </a:p>
        </p:txBody>
      </p:sp>
      <p:sp>
        <p:nvSpPr>
          <p:cNvPr id="39" name="文本占位符 38"/>
          <p:cNvSpPr>
            <a:spLocks noGrp="1"/>
          </p:cNvSpPr>
          <p:nvPr>
            <p:ph type="body" sz="quarter" idx="24"/>
          </p:nvPr>
        </p:nvSpPr>
        <p:spPr/>
        <p:txBody>
          <a:bodyPr/>
          <a:lstStyle/>
          <a:p>
            <a:endParaRPr lang="zh-CN" altLang="en-US"/>
          </a:p>
        </p:txBody>
      </p:sp>
      <p:sp>
        <p:nvSpPr>
          <p:cNvPr id="40" name="文本占位符 39"/>
          <p:cNvSpPr>
            <a:spLocks noGrp="1"/>
          </p:cNvSpPr>
          <p:nvPr>
            <p:ph type="body" sz="quarter" idx="25"/>
          </p:nvPr>
        </p:nvSpPr>
        <p:spPr/>
        <p:txBody>
          <a:bodyPr/>
          <a:lstStyle/>
          <a:p>
            <a:endParaRPr lang="zh-CN" altLang="en-US"/>
          </a:p>
        </p:txBody>
      </p:sp>
      <p:sp>
        <p:nvSpPr>
          <p:cNvPr id="41" name="文本占位符 40"/>
          <p:cNvSpPr>
            <a:spLocks noGrp="1"/>
          </p:cNvSpPr>
          <p:nvPr>
            <p:ph type="body" sz="quarter" idx="26"/>
          </p:nvPr>
        </p:nvSpPr>
        <p:spPr/>
        <p:txBody>
          <a:bodyPr/>
          <a:lstStyle/>
          <a:p>
            <a:endParaRPr lang="zh-CN" altLang="en-US"/>
          </a:p>
        </p:txBody>
      </p:sp>
      <p:sp>
        <p:nvSpPr>
          <p:cNvPr id="42" name="文本占位符 41"/>
          <p:cNvSpPr>
            <a:spLocks noGrp="1"/>
          </p:cNvSpPr>
          <p:nvPr>
            <p:ph type="body" sz="quarter" idx="27"/>
          </p:nvPr>
        </p:nvSpPr>
        <p:spPr/>
        <p:txBody>
          <a:bodyPr/>
          <a:lstStyle/>
          <a:p>
            <a:endParaRPr lang="zh-CN" altLang="en-US"/>
          </a:p>
        </p:txBody>
      </p:sp>
      <p:sp>
        <p:nvSpPr>
          <p:cNvPr id="43" name="文本占位符 42"/>
          <p:cNvSpPr>
            <a:spLocks noGrp="1"/>
          </p:cNvSpPr>
          <p:nvPr>
            <p:ph type="body" sz="quarter" idx="28"/>
          </p:nvPr>
        </p:nvSpPr>
        <p:spPr/>
        <p:txBody>
          <a:bodyPr/>
          <a:lstStyle/>
          <a:p>
            <a:endParaRPr lang="zh-CN" altLang="en-US"/>
          </a:p>
        </p:txBody>
      </p:sp>
      <p:sp>
        <p:nvSpPr>
          <p:cNvPr id="44" name="文本占位符 43"/>
          <p:cNvSpPr>
            <a:spLocks noGrp="1"/>
          </p:cNvSpPr>
          <p:nvPr>
            <p:ph type="body" sz="quarter" idx="29"/>
          </p:nvPr>
        </p:nvSpPr>
        <p:spPr/>
        <p:txBody>
          <a:bodyPr/>
          <a:lstStyle/>
          <a:p>
            <a:endParaRPr lang="zh-CN" altLang="en-US"/>
          </a:p>
        </p:txBody>
      </p:sp>
      <p:sp>
        <p:nvSpPr>
          <p:cNvPr id="45" name="文本占位符 44"/>
          <p:cNvSpPr>
            <a:spLocks noGrp="1"/>
          </p:cNvSpPr>
          <p:nvPr>
            <p:ph type="body" sz="quarter" idx="30"/>
          </p:nvPr>
        </p:nvSpPr>
        <p:spPr/>
        <p:txBody>
          <a:bodyPr/>
          <a:lstStyle/>
          <a:p>
            <a:endParaRPr lang="zh-CN" altLang="en-US"/>
          </a:p>
        </p:txBody>
      </p:sp>
      <p:sp>
        <p:nvSpPr>
          <p:cNvPr id="46" name="文本占位符 45"/>
          <p:cNvSpPr>
            <a:spLocks noGrp="1"/>
          </p:cNvSpPr>
          <p:nvPr>
            <p:ph type="body" sz="quarter" idx="31"/>
          </p:nvPr>
        </p:nvSpPr>
        <p:spPr/>
        <p:txBody>
          <a:bodyPr/>
          <a:lstStyle/>
          <a:p>
            <a:endParaRPr lang="zh-CN" altLang="en-US"/>
          </a:p>
        </p:txBody>
      </p:sp>
      <p:sp>
        <p:nvSpPr>
          <p:cNvPr id="47" name="文本占位符 46"/>
          <p:cNvSpPr>
            <a:spLocks noGrp="1"/>
          </p:cNvSpPr>
          <p:nvPr>
            <p:ph type="body" sz="quarter" idx="32"/>
          </p:nvPr>
        </p:nvSpPr>
        <p:spPr/>
        <p:txBody>
          <a:bodyPr/>
          <a:lstStyle/>
          <a:p>
            <a:endParaRPr lang="zh-CN" altLang="en-US"/>
          </a:p>
        </p:txBody>
      </p:sp>
      <p:sp>
        <p:nvSpPr>
          <p:cNvPr id="48" name="文本占位符 47"/>
          <p:cNvSpPr>
            <a:spLocks noGrp="1"/>
          </p:cNvSpPr>
          <p:nvPr>
            <p:ph type="body" sz="quarter" idx="33"/>
          </p:nvPr>
        </p:nvSpPr>
        <p:spPr/>
        <p:txBody>
          <a:bodyPr/>
          <a:lstStyle/>
          <a:p>
            <a:endParaRPr lang="zh-CN" altLang="en-US"/>
          </a:p>
        </p:txBody>
      </p:sp>
      <p:sp>
        <p:nvSpPr>
          <p:cNvPr id="49" name="文本占位符 48"/>
          <p:cNvSpPr>
            <a:spLocks noGrp="1"/>
          </p:cNvSpPr>
          <p:nvPr>
            <p:ph type="body" sz="quarter" idx="34"/>
          </p:nvPr>
        </p:nvSpPr>
        <p:spPr/>
        <p:txBody>
          <a:bodyPr/>
          <a:lstStyle/>
          <a:p>
            <a:endParaRPr lang="zh-CN" altLang="en-US"/>
          </a:p>
        </p:txBody>
      </p:sp>
      <p:sp>
        <p:nvSpPr>
          <p:cNvPr id="50" name="文本占位符 49"/>
          <p:cNvSpPr>
            <a:spLocks noGrp="1"/>
          </p:cNvSpPr>
          <p:nvPr>
            <p:ph type="body" sz="quarter" idx="35"/>
          </p:nvPr>
        </p:nvSpPr>
        <p:spPr/>
        <p:txBody>
          <a:bodyPr/>
          <a:lstStyle/>
          <a:p>
            <a:endParaRPr lang="zh-CN" altLang="en-US"/>
          </a:p>
        </p:txBody>
      </p:sp>
      <p:sp>
        <p:nvSpPr>
          <p:cNvPr id="51" name="文本占位符 50"/>
          <p:cNvSpPr>
            <a:spLocks noGrp="1"/>
          </p:cNvSpPr>
          <p:nvPr>
            <p:ph type="body" sz="quarter" idx="36"/>
          </p:nvPr>
        </p:nvSpPr>
        <p:spPr/>
        <p:txBody>
          <a:bodyPr/>
          <a:lstStyle/>
          <a:p>
            <a:endParaRPr lang="zh-CN" altLang="en-US"/>
          </a:p>
        </p:txBody>
      </p:sp>
      <p:sp>
        <p:nvSpPr>
          <p:cNvPr id="52" name="文本占位符 51"/>
          <p:cNvSpPr>
            <a:spLocks noGrp="1"/>
          </p:cNvSpPr>
          <p:nvPr>
            <p:ph type="body" sz="quarter" idx="37"/>
          </p:nvPr>
        </p:nvSpPr>
        <p:spPr/>
        <p:txBody>
          <a:bodyPr/>
          <a:lstStyle/>
          <a:p>
            <a:endParaRPr lang="zh-CN" altLang="en-US"/>
          </a:p>
        </p:txBody>
      </p:sp>
      <p:sp>
        <p:nvSpPr>
          <p:cNvPr id="53" name="文本占位符 52"/>
          <p:cNvSpPr>
            <a:spLocks noGrp="1"/>
          </p:cNvSpPr>
          <p:nvPr>
            <p:ph type="body" sz="quarter" idx="38"/>
          </p:nvPr>
        </p:nvSpPr>
        <p:spPr/>
        <p:txBody>
          <a:bodyPr/>
          <a:lstStyle/>
          <a:p>
            <a:endParaRPr lang="zh-CN" altLang="en-US"/>
          </a:p>
        </p:txBody>
      </p:sp>
      <p:sp>
        <p:nvSpPr>
          <p:cNvPr id="54" name="文本占位符 53"/>
          <p:cNvSpPr>
            <a:spLocks noGrp="1"/>
          </p:cNvSpPr>
          <p:nvPr>
            <p:ph type="body" sz="quarter" idx="39"/>
          </p:nvPr>
        </p:nvSpPr>
        <p:spPr/>
        <p:txBody>
          <a:bodyPr/>
          <a:lstStyle/>
          <a:p>
            <a:endParaRPr lang="zh-CN" altLang="en-US"/>
          </a:p>
        </p:txBody>
      </p:sp>
      <p:sp>
        <p:nvSpPr>
          <p:cNvPr id="55" name="文本占位符 5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538224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2A110B-18DE-41C9-8580-6F97BCCDBCE1}"/>
              </a:ext>
            </a:extLst>
          </p:cNvPr>
          <p:cNvSpPr>
            <a:spLocks noGrp="1"/>
          </p:cNvSpPr>
          <p:nvPr>
            <p:ph type="title"/>
          </p:nvPr>
        </p:nvSpPr>
        <p:spPr/>
        <p:txBody>
          <a:bodyPr/>
          <a:lstStyle/>
          <a:p>
            <a:r>
              <a:rPr lang="en-US" smtClean="0">
                <a:sym typeface="Huawei Sans" panose="020C0503030203020204" pitchFamily="34" charset="0"/>
              </a:rPr>
              <a:t>Many Challenges in AI Implementation</a:t>
            </a:r>
            <a:endParaRPr lang="en-US" dirty="0">
              <a:sym typeface="Huawei Sans" panose="020C0503030203020204" pitchFamily="34" charset="0"/>
            </a:endParaRPr>
          </a:p>
        </p:txBody>
      </p:sp>
      <p:sp>
        <p:nvSpPr>
          <p:cNvPr id="63" name="流程图: 磁盘 1">
            <a:extLst>
              <a:ext uri="{FF2B5EF4-FFF2-40B4-BE49-F238E27FC236}">
                <a16:creationId xmlns:a16="http://schemas.microsoft.com/office/drawing/2014/main" xmlns="" id="{B65FA763-D1E3-4A72-B017-5D62A97F5192}"/>
              </a:ext>
            </a:extLst>
          </p:cNvPr>
          <p:cNvSpPr/>
          <p:nvPr/>
        </p:nvSpPr>
        <p:spPr>
          <a:xfrm>
            <a:off x="825671" y="2303385"/>
            <a:ext cx="703742" cy="569020"/>
          </a:xfrm>
          <a:prstGeom prst="flowChartMagneticDisk">
            <a:avLst/>
          </a:prstGeom>
          <a:ln w="19050">
            <a:solidFill>
              <a:srgbClr val="00B0F0"/>
            </a:solidFill>
          </a:ln>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685183" eaLnBrk="1" fontAlgn="ctr" latinLnBrk="0" hangingPunct="1">
              <a:lnSpc>
                <a:spcPct val="90000"/>
              </a:lnSpc>
              <a:spcBef>
                <a:spcPct val="0"/>
              </a:spcBef>
              <a:spcAft>
                <a:spcPts val="0"/>
              </a:spcAft>
              <a:buClrTx/>
              <a:buSzTx/>
              <a:buFontTx/>
              <a:buNone/>
              <a:tabLst/>
              <a:defRPr/>
            </a:pPr>
            <a:r>
              <a:rPr kumimoji="0" lang="en-US"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a:t>
            </a:r>
          </a:p>
        </p:txBody>
      </p:sp>
      <p:cxnSp>
        <p:nvCxnSpPr>
          <p:cNvPr id="64" name="直接箭头连接符 63">
            <a:extLst>
              <a:ext uri="{FF2B5EF4-FFF2-40B4-BE49-F238E27FC236}">
                <a16:creationId xmlns:a16="http://schemas.microsoft.com/office/drawing/2014/main" xmlns="" id="{0F9176F0-731E-4C2D-9491-86194ED94528}"/>
              </a:ext>
            </a:extLst>
          </p:cNvPr>
          <p:cNvCxnSpPr>
            <a:cxnSpLocks/>
            <a:stCxn id="63" idx="4"/>
            <a:endCxn id="65" idx="1"/>
          </p:cNvCxnSpPr>
          <p:nvPr/>
        </p:nvCxnSpPr>
        <p:spPr>
          <a:xfrm flipV="1">
            <a:off x="1529413" y="2587014"/>
            <a:ext cx="323627" cy="881"/>
          </a:xfrm>
          <a:prstGeom prst="straightConnector1">
            <a:avLst/>
          </a:prstGeom>
          <a:noFill/>
          <a:ln w="12700" cap="flat" cmpd="sng" algn="ctr">
            <a:solidFill>
              <a:sysClr val="windowText" lastClr="000000"/>
            </a:solidFill>
            <a:prstDash val="solid"/>
            <a:miter lim="800000"/>
            <a:tailEnd type="triangle"/>
          </a:ln>
          <a:effectLst/>
        </p:spPr>
      </p:cxnSp>
      <p:sp>
        <p:nvSpPr>
          <p:cNvPr id="65" name="矩形 64">
            <a:extLst>
              <a:ext uri="{FF2B5EF4-FFF2-40B4-BE49-F238E27FC236}">
                <a16:creationId xmlns:a16="http://schemas.microsoft.com/office/drawing/2014/main" xmlns="" id="{6D13E9B6-F49A-4A98-A19E-288A6542709B}"/>
              </a:ext>
            </a:extLst>
          </p:cNvPr>
          <p:cNvSpPr/>
          <p:nvPr/>
        </p:nvSpPr>
        <p:spPr>
          <a:xfrm>
            <a:off x="1853040" y="2359651"/>
            <a:ext cx="1266294" cy="454726"/>
          </a:xfrm>
          <a:prstGeom prst="rect">
            <a:avLst/>
          </a:prstGeom>
          <a:ln w="19050">
            <a:solidFill>
              <a:srgbClr val="00B0F0"/>
            </a:solidFill>
          </a:ln>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685183" eaLnBrk="1" fontAlgn="ctr" latinLnBrk="0" hangingPunct="1">
              <a:lnSpc>
                <a:spcPct val="90000"/>
              </a:lnSpc>
              <a:spcBef>
                <a:spcPct val="0"/>
              </a:spcBef>
              <a:spcAft>
                <a:spcPts val="0"/>
              </a:spcAft>
              <a:buClrTx/>
              <a:buSzTx/>
              <a:buFontTx/>
              <a:buNone/>
              <a:tabLst/>
              <a:defRPr/>
            </a:pPr>
            <a:r>
              <a:rPr kumimoji="0" lang="en-US"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 processing</a:t>
            </a:r>
          </a:p>
        </p:txBody>
      </p:sp>
      <p:sp>
        <p:nvSpPr>
          <p:cNvPr id="66" name="矩形 65">
            <a:extLst>
              <a:ext uri="{FF2B5EF4-FFF2-40B4-BE49-F238E27FC236}">
                <a16:creationId xmlns:a16="http://schemas.microsoft.com/office/drawing/2014/main" xmlns="" id="{F6A64259-2BC7-4D28-9B4B-BD02E4DE5217}"/>
              </a:ext>
            </a:extLst>
          </p:cNvPr>
          <p:cNvSpPr/>
          <p:nvPr/>
        </p:nvSpPr>
        <p:spPr>
          <a:xfrm>
            <a:off x="3382540" y="2359651"/>
            <a:ext cx="1264035" cy="454726"/>
          </a:xfrm>
          <a:prstGeom prst="rect">
            <a:avLst/>
          </a:prstGeom>
          <a:ln w="19050">
            <a:solidFill>
              <a:srgbClr val="00B0F0"/>
            </a:solidFill>
          </a:ln>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685183" eaLnBrk="1" fontAlgn="ctr" latinLnBrk="0" hangingPunct="1">
              <a:lnSpc>
                <a:spcPct val="90000"/>
              </a:lnSpc>
              <a:spcBef>
                <a:spcPct val="0"/>
              </a:spcBef>
              <a:spcAft>
                <a:spcPts val="0"/>
              </a:spcAft>
              <a:buClrTx/>
              <a:buSzTx/>
              <a:buFontTx/>
              <a:buNone/>
              <a:tabLst/>
              <a:defRPr/>
            </a:pPr>
            <a:r>
              <a:rPr kumimoji="0" lang="en-US"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 training</a:t>
            </a:r>
            <a:endParaRPr kumimoji="0" lang="en-US" altLang="zh-CN"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矩形 66">
            <a:extLst>
              <a:ext uri="{FF2B5EF4-FFF2-40B4-BE49-F238E27FC236}">
                <a16:creationId xmlns:a16="http://schemas.microsoft.com/office/drawing/2014/main" xmlns="" id="{37927D9E-E7FF-4D62-9F7A-4E93994D6E51}"/>
              </a:ext>
            </a:extLst>
          </p:cNvPr>
          <p:cNvSpPr/>
          <p:nvPr/>
        </p:nvSpPr>
        <p:spPr>
          <a:xfrm>
            <a:off x="4909780" y="2359651"/>
            <a:ext cx="1264035" cy="454726"/>
          </a:xfrm>
          <a:prstGeom prst="rect">
            <a:avLst/>
          </a:prstGeom>
          <a:ln w="19050">
            <a:solidFill>
              <a:srgbClr val="00B0F0"/>
            </a:solidFill>
          </a:ln>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685183" eaLnBrk="1" fontAlgn="ctr" latinLnBrk="0" hangingPunct="1">
              <a:lnSpc>
                <a:spcPct val="90000"/>
              </a:lnSpc>
              <a:spcBef>
                <a:spcPct val="0"/>
              </a:spcBef>
              <a:spcAft>
                <a:spcPts val="0"/>
              </a:spcAft>
              <a:buClrTx/>
              <a:buSzTx/>
              <a:buFontTx/>
              <a:buNone/>
              <a:tabLst/>
              <a:defRPr/>
            </a:pPr>
            <a:r>
              <a:rPr kumimoji="0" lang="en-US"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 managemen</a:t>
            </a:r>
            <a:r>
              <a:rPr kumimoji="0" lang="en-US" altLang="zh-CN" sz="13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a:t>
            </a:r>
            <a:endParaRPr kumimoji="0" lang="en-US" altLang="zh-CN" sz="13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8" name="矩形 67">
            <a:extLst>
              <a:ext uri="{FF2B5EF4-FFF2-40B4-BE49-F238E27FC236}">
                <a16:creationId xmlns:a16="http://schemas.microsoft.com/office/drawing/2014/main" xmlns="" id="{9189783F-293E-4B7B-9CC9-76CED78AEE0F}"/>
              </a:ext>
            </a:extLst>
          </p:cNvPr>
          <p:cNvSpPr/>
          <p:nvPr/>
        </p:nvSpPr>
        <p:spPr>
          <a:xfrm>
            <a:off x="6437022" y="2359651"/>
            <a:ext cx="1264035" cy="454726"/>
          </a:xfrm>
          <a:prstGeom prst="rect">
            <a:avLst/>
          </a:prstGeom>
          <a:solidFill>
            <a:srgbClr val="00B0F0"/>
          </a:solidFill>
          <a:ln w="19050" cap="flat" cmpd="sng" algn="ctr">
            <a:solidFill>
              <a:srgbClr val="99DFF9"/>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685183" eaLnBrk="1" fontAlgn="ctr" latinLnBrk="0" hangingPunct="1">
              <a:lnSpc>
                <a:spcPct val="90000"/>
              </a:lnSpc>
              <a:spcBef>
                <a:spcPct val="0"/>
              </a:spcBef>
              <a:spcAft>
                <a:spcPts val="0"/>
              </a:spcAft>
              <a:buClrTx/>
              <a:buSzTx/>
              <a:buFontTx/>
              <a:buNone/>
              <a:tabLst/>
              <a:defRPr/>
            </a:pPr>
            <a:r>
              <a:rPr kumimoji="0" lang="en-US" sz="13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Deployment</a:t>
            </a:r>
            <a:endParaRPr kumimoji="0" lang="en-US" altLang="zh-CN" sz="1300" b="0" i="0" u="none" strike="noStrike" kern="0" cap="none" spc="0" normalizeH="0" baseline="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9" name="直接箭头连接符 4">
            <a:extLst>
              <a:ext uri="{FF2B5EF4-FFF2-40B4-BE49-F238E27FC236}">
                <a16:creationId xmlns:a16="http://schemas.microsoft.com/office/drawing/2014/main" xmlns="" id="{4E9BF704-200E-4976-8C4E-A40F75B8C9A3}"/>
              </a:ext>
            </a:extLst>
          </p:cNvPr>
          <p:cNvCxnSpPr>
            <a:stCxn id="65" idx="3"/>
            <a:endCxn id="66" idx="1"/>
          </p:cNvCxnSpPr>
          <p:nvPr/>
        </p:nvCxnSpPr>
        <p:spPr>
          <a:xfrm>
            <a:off x="3119334" y="2587014"/>
            <a:ext cx="263205" cy="0"/>
          </a:xfrm>
          <a:prstGeom prst="straightConnector1">
            <a:avLst/>
          </a:prstGeom>
          <a:noFill/>
          <a:ln w="12700" cap="flat" cmpd="sng" algn="ctr">
            <a:solidFill>
              <a:sysClr val="windowText" lastClr="000000"/>
            </a:solidFill>
            <a:prstDash val="solid"/>
            <a:miter lim="800000"/>
            <a:tailEnd type="triangle"/>
          </a:ln>
          <a:effectLst/>
        </p:spPr>
      </p:cxnSp>
      <p:cxnSp>
        <p:nvCxnSpPr>
          <p:cNvPr id="70" name="直接箭头连接符 4">
            <a:extLst>
              <a:ext uri="{FF2B5EF4-FFF2-40B4-BE49-F238E27FC236}">
                <a16:creationId xmlns:a16="http://schemas.microsoft.com/office/drawing/2014/main" xmlns="" id="{428E8DCA-CF3C-4B83-A219-94C977A05A8F}"/>
              </a:ext>
            </a:extLst>
          </p:cNvPr>
          <p:cNvCxnSpPr>
            <a:stCxn id="66" idx="3"/>
            <a:endCxn id="67" idx="1"/>
          </p:cNvCxnSpPr>
          <p:nvPr/>
        </p:nvCxnSpPr>
        <p:spPr>
          <a:xfrm>
            <a:off x="4646575" y="2587014"/>
            <a:ext cx="263205" cy="0"/>
          </a:xfrm>
          <a:prstGeom prst="straightConnector1">
            <a:avLst/>
          </a:prstGeom>
          <a:noFill/>
          <a:ln w="12700" cap="flat" cmpd="sng" algn="ctr">
            <a:solidFill>
              <a:sysClr val="windowText" lastClr="000000"/>
            </a:solidFill>
            <a:prstDash val="solid"/>
            <a:miter lim="800000"/>
            <a:tailEnd type="triangle"/>
          </a:ln>
          <a:effectLst/>
        </p:spPr>
      </p:cxnSp>
      <p:cxnSp>
        <p:nvCxnSpPr>
          <p:cNvPr id="71" name="直接箭头连接符 4">
            <a:extLst>
              <a:ext uri="{FF2B5EF4-FFF2-40B4-BE49-F238E27FC236}">
                <a16:creationId xmlns:a16="http://schemas.microsoft.com/office/drawing/2014/main" xmlns="" id="{55018D79-1E8C-42F1-AF2A-B4D7DE18179C}"/>
              </a:ext>
            </a:extLst>
          </p:cNvPr>
          <p:cNvCxnSpPr>
            <a:stCxn id="67" idx="3"/>
            <a:endCxn id="68" idx="1"/>
          </p:cNvCxnSpPr>
          <p:nvPr/>
        </p:nvCxnSpPr>
        <p:spPr>
          <a:xfrm>
            <a:off x="6173816" y="2587014"/>
            <a:ext cx="263206" cy="0"/>
          </a:xfrm>
          <a:prstGeom prst="straightConnector1">
            <a:avLst/>
          </a:prstGeom>
          <a:noFill/>
          <a:ln w="12700" cap="flat" cmpd="sng" algn="ctr">
            <a:solidFill>
              <a:sysClr val="windowText" lastClr="000000"/>
            </a:solidFill>
            <a:prstDash val="solid"/>
            <a:miter lim="800000"/>
            <a:tailEnd type="triangle"/>
          </a:ln>
          <a:effectLst/>
        </p:spPr>
      </p:cxnSp>
      <p:cxnSp>
        <p:nvCxnSpPr>
          <p:cNvPr id="72" name="直接箭头连接符 4">
            <a:extLst>
              <a:ext uri="{FF2B5EF4-FFF2-40B4-BE49-F238E27FC236}">
                <a16:creationId xmlns:a16="http://schemas.microsoft.com/office/drawing/2014/main" xmlns="" id="{72F43F3A-0952-48DB-AA21-4636B40B36D5}"/>
              </a:ext>
            </a:extLst>
          </p:cNvPr>
          <p:cNvCxnSpPr>
            <a:stCxn id="68" idx="3"/>
          </p:cNvCxnSpPr>
          <p:nvPr/>
        </p:nvCxnSpPr>
        <p:spPr>
          <a:xfrm flipV="1">
            <a:off x="7701057" y="2587013"/>
            <a:ext cx="339275" cy="1"/>
          </a:xfrm>
          <a:prstGeom prst="straightConnector1">
            <a:avLst/>
          </a:prstGeom>
          <a:noFill/>
          <a:ln w="12700" cap="flat" cmpd="sng" algn="ctr">
            <a:solidFill>
              <a:sysClr val="windowText" lastClr="000000"/>
            </a:solidFill>
            <a:prstDash val="solid"/>
            <a:miter lim="800000"/>
            <a:tailEnd type="triangle"/>
          </a:ln>
          <a:effectLst/>
        </p:spPr>
      </p:cxnSp>
      <p:sp>
        <p:nvSpPr>
          <p:cNvPr id="73" name="矩形 72">
            <a:extLst>
              <a:ext uri="{FF2B5EF4-FFF2-40B4-BE49-F238E27FC236}">
                <a16:creationId xmlns:a16="http://schemas.microsoft.com/office/drawing/2014/main" xmlns="" id="{4F33BB1B-2BDD-4256-86F3-5CC366CDD232}"/>
              </a:ext>
            </a:extLst>
          </p:cNvPr>
          <p:cNvSpPr/>
          <p:nvPr/>
        </p:nvSpPr>
        <p:spPr>
          <a:xfrm>
            <a:off x="6437022" y="3418547"/>
            <a:ext cx="1264035" cy="454726"/>
          </a:xfrm>
          <a:prstGeom prst="rect">
            <a:avLst/>
          </a:prstGeom>
          <a:solidFill>
            <a:srgbClr val="00B0F0"/>
          </a:solidFill>
          <a:ln w="19050" cap="flat" cmpd="sng" algn="ctr">
            <a:solidFill>
              <a:srgbClr val="99DFF9"/>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marL="0" marR="0" lvl="0" indent="0" algn="ctr" defTabSz="1219272" eaLnBrk="1" fontAlgn="ctr" latinLnBrk="0" hangingPunct="1">
              <a:lnSpc>
                <a:spcPct val="90000"/>
              </a:lnSpc>
              <a:spcBef>
                <a:spcPct val="0"/>
              </a:spcBef>
              <a:spcAft>
                <a:spcPts val="405"/>
              </a:spcAft>
              <a:buClrTx/>
              <a:buSzPct val="80000"/>
              <a:buFontTx/>
              <a:buNone/>
              <a:tabLst/>
              <a:defRPr/>
            </a:pPr>
            <a:r>
              <a:rPr kumimoji="0" lang="en-US" sz="14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market</a:t>
            </a:r>
            <a:endParaRPr kumimoji="0" lang="en-US" altLang="zh-CN" sz="1400" b="0" i="0" u="none" strike="noStrike" kern="0" cap="none" spc="0" normalizeH="0" baseline="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直接箭头连接符 4">
            <a:extLst>
              <a:ext uri="{FF2B5EF4-FFF2-40B4-BE49-F238E27FC236}">
                <a16:creationId xmlns:a16="http://schemas.microsoft.com/office/drawing/2014/main" xmlns="" id="{4FB1E68F-E90A-4908-B89B-20E887E4AAE1}"/>
              </a:ext>
            </a:extLst>
          </p:cNvPr>
          <p:cNvCxnSpPr>
            <a:stCxn id="73" idx="3"/>
          </p:cNvCxnSpPr>
          <p:nvPr/>
        </p:nvCxnSpPr>
        <p:spPr>
          <a:xfrm flipV="1">
            <a:off x="7701057" y="3645909"/>
            <a:ext cx="339275" cy="1"/>
          </a:xfrm>
          <a:prstGeom prst="straightConnector1">
            <a:avLst/>
          </a:prstGeom>
          <a:noFill/>
          <a:ln w="12700" cap="flat" cmpd="sng" algn="ctr">
            <a:solidFill>
              <a:sysClr val="windowText" lastClr="000000"/>
            </a:solidFill>
            <a:prstDash val="solid"/>
            <a:miter lim="800000"/>
            <a:tailEnd type="triangle"/>
          </a:ln>
          <a:effectLst/>
        </p:spPr>
      </p:cxnSp>
      <p:cxnSp>
        <p:nvCxnSpPr>
          <p:cNvPr id="75" name="肘形连接符 20">
            <a:extLst>
              <a:ext uri="{FF2B5EF4-FFF2-40B4-BE49-F238E27FC236}">
                <a16:creationId xmlns:a16="http://schemas.microsoft.com/office/drawing/2014/main" xmlns="" id="{E3535760-A76A-4067-B8AB-068F94E49712}"/>
              </a:ext>
            </a:extLst>
          </p:cNvPr>
          <p:cNvCxnSpPr>
            <a:endCxn id="67" idx="0"/>
          </p:cNvCxnSpPr>
          <p:nvPr/>
        </p:nvCxnSpPr>
        <p:spPr>
          <a:xfrm rot="16200000" flipH="1" flipV="1">
            <a:off x="6968461" y="882578"/>
            <a:ext cx="50410" cy="2903735"/>
          </a:xfrm>
          <a:prstGeom prst="bentConnector3">
            <a:avLst>
              <a:gd name="adj1" fmla="val -453481"/>
            </a:avLst>
          </a:prstGeom>
          <a:noFill/>
          <a:ln w="19050" cap="flat" cmpd="sng" algn="ctr">
            <a:solidFill>
              <a:srgbClr val="00B0F0"/>
            </a:solidFill>
            <a:prstDash val="solid"/>
            <a:miter lim="800000"/>
            <a:tailEnd type="triangle"/>
          </a:ln>
          <a:effectLst/>
        </p:spPr>
      </p:cxnSp>
      <p:cxnSp>
        <p:nvCxnSpPr>
          <p:cNvPr id="76" name="肘形连接符 21">
            <a:extLst>
              <a:ext uri="{FF2B5EF4-FFF2-40B4-BE49-F238E27FC236}">
                <a16:creationId xmlns:a16="http://schemas.microsoft.com/office/drawing/2014/main" xmlns="" id="{2C9EF4AD-C06F-49A8-A3CA-9C697039AA2E}"/>
              </a:ext>
            </a:extLst>
          </p:cNvPr>
          <p:cNvCxnSpPr>
            <a:stCxn id="67" idx="2"/>
            <a:endCxn id="73" idx="1"/>
          </p:cNvCxnSpPr>
          <p:nvPr/>
        </p:nvCxnSpPr>
        <p:spPr>
          <a:xfrm rot="16200000" flipH="1">
            <a:off x="5573643" y="2782531"/>
            <a:ext cx="831533" cy="895224"/>
          </a:xfrm>
          <a:prstGeom prst="bentConnector2">
            <a:avLst/>
          </a:prstGeom>
          <a:noFill/>
          <a:ln w="12700" cap="flat" cmpd="sng" algn="ctr">
            <a:solidFill>
              <a:sysClr val="windowText" lastClr="000000"/>
            </a:solidFill>
            <a:prstDash val="solid"/>
            <a:miter lim="800000"/>
            <a:tailEnd type="triangle"/>
          </a:ln>
          <a:effectLst/>
        </p:spPr>
      </p:cxnSp>
      <p:sp>
        <p:nvSpPr>
          <p:cNvPr id="77" name="60713695">
            <a:extLst>
              <a:ext uri="{FF2B5EF4-FFF2-40B4-BE49-F238E27FC236}">
                <a16:creationId xmlns:a16="http://schemas.microsoft.com/office/drawing/2014/main" xmlns="" id="{EE837B85-7614-4FBF-BB5C-0F3A049DA778}"/>
              </a:ext>
            </a:extLst>
          </p:cNvPr>
          <p:cNvSpPr txBox="1"/>
          <p:nvPr/>
        </p:nvSpPr>
        <p:spPr>
          <a:xfrm>
            <a:off x="7812385" y="2864784"/>
            <a:ext cx="1266295" cy="307777"/>
          </a:xfrm>
          <a:prstGeom prst="rect">
            <a:avLst/>
          </a:prstGeom>
          <a:noFill/>
          <a:ln>
            <a:solidFill>
              <a:sysClr val="windowText" lastClr="000000"/>
            </a:solid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app 1</a:t>
            </a: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60713695">
            <a:extLst>
              <a:ext uri="{FF2B5EF4-FFF2-40B4-BE49-F238E27FC236}">
                <a16:creationId xmlns:a16="http://schemas.microsoft.com/office/drawing/2014/main" xmlns="" id="{4C032A99-8462-4B25-B2E8-A76837ADE3EA}"/>
              </a:ext>
            </a:extLst>
          </p:cNvPr>
          <p:cNvSpPr txBox="1"/>
          <p:nvPr/>
        </p:nvSpPr>
        <p:spPr>
          <a:xfrm>
            <a:off x="7846436" y="3838347"/>
            <a:ext cx="1266295" cy="307777"/>
          </a:xfrm>
          <a:prstGeom prst="rect">
            <a:avLst/>
          </a:prstGeom>
          <a:noFill/>
          <a:ln>
            <a:solidFill>
              <a:sysClr val="windowText" lastClr="000000"/>
            </a:solid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app 2</a:t>
            </a: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9" name="60713695">
            <a:extLst>
              <a:ext uri="{FF2B5EF4-FFF2-40B4-BE49-F238E27FC236}">
                <a16:creationId xmlns:a16="http://schemas.microsoft.com/office/drawing/2014/main" xmlns="" id="{F3888153-ED89-489E-B847-06F27C042505}"/>
              </a:ext>
            </a:extLst>
          </p:cNvPr>
          <p:cNvSpPr txBox="1"/>
          <p:nvPr/>
        </p:nvSpPr>
        <p:spPr>
          <a:xfrm>
            <a:off x="6096697" y="1691421"/>
            <a:ext cx="1638569" cy="307777"/>
          </a:xfrm>
          <a:prstGeom prst="rect">
            <a:avLst/>
          </a:prstGeom>
          <a:noFill/>
          <a:ln>
            <a:no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 upgrade</a:t>
            </a:r>
            <a:endPar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肘形连接符 25">
            <a:extLst>
              <a:ext uri="{FF2B5EF4-FFF2-40B4-BE49-F238E27FC236}">
                <a16:creationId xmlns:a16="http://schemas.microsoft.com/office/drawing/2014/main" xmlns="" id="{429C9AEC-EFDC-46CC-A73A-8C3252F5D4B7}"/>
              </a:ext>
            </a:extLst>
          </p:cNvPr>
          <p:cNvCxnSpPr>
            <a:cxnSpLocks/>
            <a:endCxn id="63" idx="1"/>
          </p:cNvCxnSpPr>
          <p:nvPr/>
        </p:nvCxnSpPr>
        <p:spPr>
          <a:xfrm rot="10800000">
            <a:off x="1177543" y="2303385"/>
            <a:ext cx="7267991" cy="5856"/>
          </a:xfrm>
          <a:prstGeom prst="bentConnector4">
            <a:avLst>
              <a:gd name="adj1" fmla="val 85"/>
              <a:gd name="adj2" fmla="val 11377322"/>
            </a:avLst>
          </a:prstGeom>
          <a:noFill/>
          <a:ln w="19050" cap="flat" cmpd="sng" algn="ctr">
            <a:solidFill>
              <a:srgbClr val="00B0F0"/>
            </a:solidFill>
            <a:prstDash val="solid"/>
            <a:miter lim="800000"/>
            <a:tailEnd type="triangle"/>
          </a:ln>
          <a:effectLst/>
        </p:spPr>
      </p:cxnSp>
      <p:sp>
        <p:nvSpPr>
          <p:cNvPr id="81" name="60713695">
            <a:extLst>
              <a:ext uri="{FF2B5EF4-FFF2-40B4-BE49-F238E27FC236}">
                <a16:creationId xmlns:a16="http://schemas.microsoft.com/office/drawing/2014/main" xmlns="" id="{147A5971-0682-472A-935D-6709D0C0FEC2}"/>
              </a:ext>
            </a:extLst>
          </p:cNvPr>
          <p:cNvSpPr txBox="1"/>
          <p:nvPr/>
        </p:nvSpPr>
        <p:spPr>
          <a:xfrm>
            <a:off x="4211122" y="1247837"/>
            <a:ext cx="2148781" cy="307777"/>
          </a:xfrm>
          <a:prstGeom prst="rect">
            <a:avLst/>
          </a:prstGeom>
          <a:noFill/>
          <a:ln>
            <a:no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 optimization</a:t>
            </a:r>
            <a:endPar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667E58B0-1E58-456A-8708-54C1AA9E996B}"/>
              </a:ext>
            </a:extLst>
          </p:cNvPr>
          <p:cNvSpPr txBox="1"/>
          <p:nvPr/>
        </p:nvSpPr>
        <p:spPr>
          <a:xfrm>
            <a:off x="3024114" y="3080964"/>
            <a:ext cx="1989354" cy="2277547"/>
          </a:xfrm>
          <a:prstGeom prst="rect">
            <a:avLst/>
          </a:prstGeom>
          <a:noFill/>
        </p:spPr>
        <p:txBody>
          <a:bodyPr wrap="square" rtlCol="0">
            <a:noAutofit/>
          </a:body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Difficult to obtain AI computing power and environment, high cost</a:t>
            </a:r>
            <a:endParaRPr kumimoji="0" lang="en-US" altLang="zh-CN"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Quickly find the most appropriate algorithm and evaluation model. Standards vary depending on scenarios.</a:t>
            </a: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model training and optimization require extensive expert experiences.</a:t>
            </a:r>
            <a:endParaRPr kumimoji="0" lang="en-US" altLang="zh-CN"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5FAC2FB6-07CA-4825-B8FA-86947D80FA0D}"/>
              </a:ext>
            </a:extLst>
          </p:cNvPr>
          <p:cNvSpPr txBox="1"/>
          <p:nvPr/>
        </p:nvSpPr>
        <p:spPr>
          <a:xfrm>
            <a:off x="7609927" y="4209754"/>
            <a:ext cx="2047895" cy="1692771"/>
          </a:xfrm>
          <a:prstGeom prst="rect">
            <a:avLst/>
          </a:prstGeom>
          <a:noFill/>
        </p:spPr>
        <p:txBody>
          <a:bodyPr wrap="square" rtlCol="0">
            <a:noAutofit/>
          </a:bodyPr>
          <a:lstStyle>
            <a:defPPr>
              <a:defRPr lang="en-US"/>
            </a:defPPr>
            <a:lvl1pPr marL="171450" marR="0" lvl="0" indent="-171450" defTabSz="914400" fontAlgn="auto">
              <a:lnSpc>
                <a:spcPct val="100000"/>
              </a:lnSpc>
              <a:spcBef>
                <a:spcPts val="600"/>
              </a:spcBef>
              <a:spcAft>
                <a:spcPts val="0"/>
              </a:spcAft>
              <a:buClrTx/>
              <a:buSzTx/>
              <a:buFont typeface="Arial" panose="020B0604020202020204" pitchFamily="34" charset="0"/>
              <a:buChar char="•"/>
              <a:tabLst/>
              <a:defRPr kumimoji="0" sz="1100" b="0" i="0" u="none" strike="noStrike" kern="0" cap="none" spc="0" normalizeH="0" baseline="0">
                <a:ln>
                  <a:noFill/>
                </a:ln>
                <a:solidFill>
                  <a:prstClr val="white"/>
                </a:solidFill>
                <a:effectLst/>
                <a:uLnTx/>
                <a:uFillTx/>
                <a:latin typeface="Arial" panose="020B0503020204020204" pitchFamily="34" charset="-122"/>
                <a:ea typeface="Microsoft YaHei" panose="020B0503020204020204" pitchFamily="34" charset="-122"/>
              </a:defRPr>
            </a:lvl1p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Various application systems and heavy workload in model deployment and integration</a:t>
            </a:r>
            <a:endParaRPr kumimoji="0" lang="en-US" altLang="zh-CN"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models are frequently updated, and iteration security needs to be focused on.</a:t>
            </a:r>
            <a:endParaRPr kumimoji="0" lang="en-US" altLang="zh-CN" sz="1200" b="0" i="0" u="none" strike="noStrike" kern="0" cap="none" spc="0" normalizeH="0" baseline="0" noProof="0" dirty="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xmlns="" id="{EEB95A11-86DD-4D9A-B192-E7F15E9F0EAF}"/>
              </a:ext>
            </a:extLst>
          </p:cNvPr>
          <p:cNvSpPr txBox="1"/>
          <p:nvPr/>
        </p:nvSpPr>
        <p:spPr>
          <a:xfrm>
            <a:off x="532811" y="3807881"/>
            <a:ext cx="1680814" cy="1184940"/>
          </a:xfrm>
          <a:prstGeom prst="rect">
            <a:avLst/>
          </a:prstGeom>
          <a:noFill/>
        </p:spPr>
        <p:txBody>
          <a:bodyPr wrap="square" rtlCol="0">
            <a:noAutofit/>
          </a:body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No data, lack of data, or insufficient data</a:t>
            </a: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Different data is required in different scenarios.</a:t>
            </a:r>
            <a:endParaRPr kumimoji="0" lang="en-US" altLang="zh-CN" sz="1200" b="0" i="0" u="none" strike="noStrike" kern="0" cap="none" spc="0" normalizeH="0" baseline="0" noProof="0" dirty="0">
              <a:ln>
                <a:noFill/>
              </a:ln>
              <a:solidFill>
                <a:srgbClr val="1AABE2">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a16="http://schemas.microsoft.com/office/drawing/2014/main" xmlns="" id="{23515501-A685-4D3A-B3CE-BB8FDA3949DA}"/>
              </a:ext>
            </a:extLst>
          </p:cNvPr>
          <p:cNvCxnSpPr/>
          <p:nvPr/>
        </p:nvCxnSpPr>
        <p:spPr>
          <a:xfrm>
            <a:off x="9781662" y="1302686"/>
            <a:ext cx="0" cy="4633892"/>
          </a:xfrm>
          <a:prstGeom prst="line">
            <a:avLst/>
          </a:prstGeom>
          <a:noFill/>
          <a:ln w="6350" cap="flat" cmpd="sng" algn="ctr">
            <a:gradFill>
              <a:gsLst>
                <a:gs pos="0">
                  <a:srgbClr val="00B0F0">
                    <a:alpha val="0"/>
                  </a:srgbClr>
                </a:gs>
                <a:gs pos="76500">
                  <a:srgbClr val="00B0F0"/>
                </a:gs>
                <a:gs pos="26000">
                  <a:srgbClr val="00B0F0"/>
                </a:gs>
                <a:gs pos="100000">
                  <a:srgbClr val="00B0F0">
                    <a:alpha val="0"/>
                  </a:srgbClr>
                </a:gs>
              </a:gsLst>
              <a:lin ang="5400000" scaled="1"/>
            </a:gradFill>
            <a:prstDash val="sysDash"/>
            <a:miter lim="800000"/>
          </a:ln>
          <a:effectLst/>
        </p:spPr>
      </p:cxnSp>
      <p:sp>
        <p:nvSpPr>
          <p:cNvPr id="86" name="矩形 85">
            <a:extLst>
              <a:ext uri="{FF2B5EF4-FFF2-40B4-BE49-F238E27FC236}">
                <a16:creationId xmlns:a16="http://schemas.microsoft.com/office/drawing/2014/main" xmlns="" id="{56640362-B715-42E4-8B33-AA5613800ED0}"/>
              </a:ext>
            </a:extLst>
          </p:cNvPr>
          <p:cNvSpPr/>
          <p:nvPr/>
        </p:nvSpPr>
        <p:spPr>
          <a:xfrm>
            <a:off x="7609927" y="1892188"/>
            <a:ext cx="1915150" cy="4158415"/>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a:extLst>
              <a:ext uri="{FF2B5EF4-FFF2-40B4-BE49-F238E27FC236}">
                <a16:creationId xmlns:a16="http://schemas.microsoft.com/office/drawing/2014/main" xmlns="" id="{451B1F1D-43A5-4E2C-A1BE-4C626CD65972}"/>
              </a:ext>
            </a:extLst>
          </p:cNvPr>
          <p:cNvSpPr/>
          <p:nvPr/>
        </p:nvSpPr>
        <p:spPr>
          <a:xfrm>
            <a:off x="3031464" y="1892189"/>
            <a:ext cx="1989354" cy="3841589"/>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a:extLst>
              <a:ext uri="{FF2B5EF4-FFF2-40B4-BE49-F238E27FC236}">
                <a16:creationId xmlns:a16="http://schemas.microsoft.com/office/drawing/2014/main" xmlns="" id="{058C1F5D-B5A8-4D30-A044-D0CF76AD11BA}"/>
              </a:ext>
            </a:extLst>
          </p:cNvPr>
          <p:cNvSpPr/>
          <p:nvPr/>
        </p:nvSpPr>
        <p:spPr>
          <a:xfrm>
            <a:off x="550594" y="1892189"/>
            <a:ext cx="1649682" cy="3841589"/>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9" name="图片 57">
            <a:extLst>
              <a:ext uri="{FF2B5EF4-FFF2-40B4-BE49-F238E27FC236}">
                <a16:creationId xmlns:a16="http://schemas.microsoft.com/office/drawing/2014/main" xmlns="" id="{5ADC0214-8F08-40C8-A853-F49BEB7354DB}"/>
              </a:ext>
            </a:extLst>
          </p:cNvPr>
          <p:cNvPicPr>
            <a:picLocks noChangeAspect="1"/>
          </p:cNvPicPr>
          <p:nvPr/>
        </p:nvPicPr>
        <p:blipFill>
          <a:blip r:embed="rId3" cstate="print">
            <a:duotone>
              <a:prstClr val="black"/>
              <a:srgbClr val="1AABE2">
                <a:tint val="45000"/>
                <a:satMod val="400000"/>
              </a:srgbClr>
            </a:duotone>
            <a:extLst>
              <a:ext uri="{28A0092B-C50C-407E-A947-70E740481C1C}">
                <a14:useLocalDpi xmlns:a14="http://schemas.microsoft.com/office/drawing/2010/main" val="0"/>
              </a:ext>
            </a:extLst>
          </a:blip>
          <a:stretch>
            <a:fillRect/>
          </a:stretch>
        </p:blipFill>
        <p:spPr>
          <a:xfrm>
            <a:off x="8134962" y="2333373"/>
            <a:ext cx="586094" cy="507282"/>
          </a:xfrm>
          <a:prstGeom prst="rect">
            <a:avLst/>
          </a:prstGeom>
          <a:noFill/>
        </p:spPr>
      </p:pic>
      <p:pic>
        <p:nvPicPr>
          <p:cNvPr id="90" name="图片 57">
            <a:extLst>
              <a:ext uri="{FF2B5EF4-FFF2-40B4-BE49-F238E27FC236}">
                <a16:creationId xmlns:a16="http://schemas.microsoft.com/office/drawing/2014/main" xmlns="" id="{DAD5CD95-82D8-4341-9EA2-EE1FBAE92A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1461" y="3306936"/>
            <a:ext cx="1259399" cy="507282"/>
          </a:xfrm>
          <a:prstGeom prst="rect">
            <a:avLst/>
          </a:prstGeom>
          <a:noFill/>
        </p:spPr>
      </p:pic>
      <p:sp>
        <p:nvSpPr>
          <p:cNvPr id="91" name="文本框 90">
            <a:extLst>
              <a:ext uri="{FF2B5EF4-FFF2-40B4-BE49-F238E27FC236}">
                <a16:creationId xmlns:a16="http://schemas.microsoft.com/office/drawing/2014/main" xmlns="" id="{BD9BCFFC-51D5-4ED4-98FE-33E0FC5D217D}"/>
              </a:ext>
            </a:extLst>
          </p:cNvPr>
          <p:cNvSpPr txBox="1"/>
          <p:nvPr/>
        </p:nvSpPr>
        <p:spPr>
          <a:xfrm>
            <a:off x="9829302" y="2788635"/>
            <a:ext cx="2115047" cy="267765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There are also considerable non-technical challenges in AI implementation, including organizational changes that match technologies, AI talent development, data security, and processes.</a:t>
            </a:r>
          </a:p>
        </p:txBody>
      </p:sp>
    </p:spTree>
    <p:extLst>
      <p:ext uri="{BB962C8B-B14F-4D97-AF65-F5344CB8AC3E}">
        <p14:creationId xmlns:p14="http://schemas.microsoft.com/office/powerpoint/2010/main" val="291412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500"/>
                                        <p:tgtEl>
                                          <p:spTgt spid="8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fade">
                                      <p:cBhvr>
                                        <p:cTn id="18" dur="500"/>
                                        <p:tgtEl>
                                          <p:spTgt spid="8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500"/>
                                        <p:tgtEl>
                                          <p:spTgt spid="8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6" grpId="0" animBg="1"/>
      <p:bldP spid="87" grpId="0" animBg="1"/>
      <p:bldP spid="8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D536103-A650-41BB-9EF2-B98564974B71}"/>
              </a:ext>
            </a:extLst>
          </p:cNvPr>
          <p:cNvSpPr>
            <a:spLocks noGrp="1"/>
          </p:cNvSpPr>
          <p:nvPr>
            <p:ph type="title"/>
          </p:nvPr>
        </p:nvSpPr>
        <p:spPr/>
        <p:txBody>
          <a:bodyPr/>
          <a:lstStyle/>
          <a:p>
            <a:r>
              <a:rPr lang="en-US" smtClean="0">
                <a:sym typeface="Huawei Sans" panose="020C0503030203020204" pitchFamily="34" charset="0"/>
              </a:rPr>
              <a:t>Network AI Engine iMaster NAIE</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AF011B99-F1F9-441B-976B-3CEE626880C4}"/>
              </a:ext>
            </a:extLst>
          </p:cNvPr>
          <p:cNvSpPr>
            <a:spLocks noGrp="1"/>
          </p:cNvSpPr>
          <p:nvPr>
            <p:ph type="body" sz="quarter" idx="4294967295"/>
          </p:nvPr>
        </p:nvSpPr>
        <p:spPr>
          <a:xfrm>
            <a:off x="885825" y="1243013"/>
            <a:ext cx="11306175" cy="4679950"/>
          </a:xfrm>
        </p:spPr>
        <p:txBody>
          <a:bodyPr>
            <a:noAutofit/>
          </a:bodyPr>
          <a:lstStyle/>
          <a:p>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iMaster NAIE is a one-stop AI application development cloud platform that Huawei introduces AI technologies to telecom networks. Based on the public cloud mode, iMaster NAIE provides the data service, model training service, model generation service, and communication model service, covering the most complex parts of network AI app development, such as data preparation, data feature exploration, and model optimization. This helps developers quickly obtain NAIE capabilities.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341A9705-20BC-4C7A-965A-AACFFDF18426}"/>
              </a:ext>
            </a:extLst>
          </p:cNvPr>
          <p:cNvSpPr txBox="1"/>
          <p:nvPr/>
        </p:nvSpPr>
        <p:spPr>
          <a:xfrm>
            <a:off x="1212859" y="3239389"/>
            <a:ext cx="2499306" cy="503836"/>
          </a:xfrm>
          <a:prstGeom prst="rect">
            <a:avLst/>
          </a:prstGeom>
          <a:noFill/>
        </p:spPr>
        <p:txBody>
          <a:bodyPr wrap="none" rtlCol="0" anchor="ctr">
            <a:noAutofit/>
          </a:bodyPr>
          <a:lstStyle/>
          <a:p>
            <a:pPr algn="ctr" defTabSz="958848"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Cloud+</a:t>
            </a:r>
            <a:r>
              <a:rPr lang="en-US" sz="16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AI</a:t>
            </a:r>
            <a:endParaRPr lang="en-US" altLang="zh-CN" sz="16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矩形 18">
            <a:extLst>
              <a:ext uri="{FF2B5EF4-FFF2-40B4-BE49-F238E27FC236}">
                <a16:creationId xmlns:a16="http://schemas.microsoft.com/office/drawing/2014/main" xmlns="" id="{2ECCDEF3-C151-4A0D-8A80-A9208E358219}"/>
              </a:ext>
            </a:extLst>
          </p:cNvPr>
          <p:cNvSpPr/>
          <p:nvPr/>
        </p:nvSpPr>
        <p:spPr>
          <a:xfrm>
            <a:off x="5029602" y="5491879"/>
            <a:ext cx="1761942" cy="338554"/>
          </a:xfrm>
          <a:prstGeom prst="rect">
            <a:avLst/>
          </a:prstGeom>
          <a:noFill/>
        </p:spPr>
        <p:txBody>
          <a:bodyPr wrap="square">
            <a:noAutofit/>
          </a:bodyPr>
          <a:lstStyle/>
          <a:p>
            <a:pPr algn="ctr" defTabSz="685480" fontAlgn="ct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Cloud data collection</a:t>
            </a:r>
            <a:endPar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1076FD20-B48C-472E-862A-82086295B2B9}"/>
              </a:ext>
            </a:extLst>
          </p:cNvPr>
          <p:cNvSpPr/>
          <p:nvPr/>
        </p:nvSpPr>
        <p:spPr>
          <a:xfrm>
            <a:off x="4406844" y="4591440"/>
            <a:ext cx="3091236" cy="584775"/>
          </a:xfrm>
          <a:prstGeom prst="rect">
            <a:avLst/>
          </a:prstGeom>
        </p:spPr>
        <p:txBody>
          <a:bodyPr wrap="square" lIns="71981" rIns="35991" anchor="ctr">
            <a:noAutofit/>
          </a:bodyPr>
          <a:lstStyle/>
          <a:p>
            <a:pPr algn="ctr" fontAlgn="ctr">
              <a:defRPr/>
            </a:pP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Efficient governance, reducing data preparation time by 90%</a:t>
            </a:r>
          </a:p>
          <a:p>
            <a:pPr algn="ctr" fontAlgn="ctr">
              <a:defRPr/>
            </a:pPr>
            <a:endParaRPr lang="en-US" altLang="zh-CN" sz="1600" kern="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矩形 20">
            <a:extLst>
              <a:ext uri="{FF2B5EF4-FFF2-40B4-BE49-F238E27FC236}">
                <a16:creationId xmlns:a16="http://schemas.microsoft.com/office/drawing/2014/main" xmlns="" id="{8AE528DB-D7A9-4BA3-AA96-46F18CCE52FE}"/>
              </a:ext>
            </a:extLst>
          </p:cNvPr>
          <p:cNvSpPr/>
          <p:nvPr/>
        </p:nvSpPr>
        <p:spPr>
          <a:xfrm>
            <a:off x="8450941" y="4863870"/>
            <a:ext cx="2988759" cy="1077218"/>
          </a:xfrm>
          <a:prstGeom prst="rect">
            <a:avLst/>
          </a:prstGeom>
        </p:spPr>
        <p:txBody>
          <a:bodyPr wrap="square" lIns="71981" rIns="35991" anchor="ctr">
            <a:noAutofit/>
          </a:bodyPr>
          <a:lstStyle/>
          <a:p>
            <a:pPr algn="ctr" fontAlgn="ctr">
              <a:spcBef>
                <a:spcPts val="1299"/>
              </a:spcBef>
            </a:pP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Embedded Huawei experiences and improved training efficiency</a:t>
            </a:r>
            <a:endParaRPr lang="en-US" altLang="zh-CN" sz="160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defRPr/>
            </a:pPr>
            <a:endParaRPr lang="en-US" altLang="zh-CN" sz="1600" kern="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defRPr/>
            </a:pP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Low-threshold model generation and zero code development</a:t>
            </a:r>
            <a:endParaRPr lang="en-US" altLang="zh-CN" sz="1600" kern="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defRPr/>
            </a:pPr>
            <a:endParaRPr lang="en-US" altLang="zh-CN" sz="1600" kern="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22">
            <a:extLst>
              <a:ext uri="{FF2B5EF4-FFF2-40B4-BE49-F238E27FC236}">
                <a16:creationId xmlns:a16="http://schemas.microsoft.com/office/drawing/2014/main" xmlns="" id="{E3D55B55-66A3-4BF3-92A2-4FAD45128063}"/>
              </a:ext>
            </a:extLst>
          </p:cNvPr>
          <p:cNvSpPr/>
          <p:nvPr/>
        </p:nvSpPr>
        <p:spPr>
          <a:xfrm>
            <a:off x="4981612" y="3533028"/>
            <a:ext cx="1965930" cy="584775"/>
          </a:xfrm>
          <a:prstGeom prst="rect">
            <a:avLst/>
          </a:prstGeom>
          <a:noFill/>
        </p:spPr>
        <p:txBody>
          <a:bodyPr wrap="square">
            <a:noAutofit/>
          </a:bodyPr>
          <a:lstStyle/>
          <a:p>
            <a:pPr algn="ctr" defTabSz="685480" fontAlgn="ct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Data processing</a:t>
            </a:r>
            <a:endPar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a:extLst>
              <a:ext uri="{FF2B5EF4-FFF2-40B4-BE49-F238E27FC236}">
                <a16:creationId xmlns:a16="http://schemas.microsoft.com/office/drawing/2014/main" xmlns="" id="{74A0A7E5-EF0E-4F09-8839-837C44BDE428}"/>
              </a:ext>
            </a:extLst>
          </p:cNvPr>
          <p:cNvSpPr/>
          <p:nvPr/>
        </p:nvSpPr>
        <p:spPr>
          <a:xfrm>
            <a:off x="8873207" y="3464448"/>
            <a:ext cx="2304246" cy="584775"/>
          </a:xfrm>
          <a:prstGeom prst="rect">
            <a:avLst/>
          </a:prstGeom>
          <a:noFill/>
        </p:spPr>
        <p:txBody>
          <a:bodyPr wrap="square">
            <a:noAutofit/>
          </a:bodyPr>
          <a:lstStyle/>
          <a:p>
            <a:pPr algn="ctr" defTabSz="685480" fontAlgn="ct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Model development and training</a:t>
            </a:r>
            <a:endPar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D489B7FF-046C-4A6A-8FF3-BCD173BD58CD}"/>
              </a:ext>
            </a:extLst>
          </p:cNvPr>
          <p:cNvSpPr txBox="1"/>
          <p:nvPr/>
        </p:nvSpPr>
        <p:spPr>
          <a:xfrm>
            <a:off x="9544637" y="3084474"/>
            <a:ext cx="801366" cy="479772"/>
          </a:xfrm>
          <a:prstGeom prst="rect">
            <a:avLst/>
          </a:prstGeom>
          <a:noFill/>
        </p:spPr>
        <p:txBody>
          <a:bodyPr wrap="none" rtlCol="0" anchor="ctr">
            <a:noAutofit/>
          </a:bodyPr>
          <a:lstStyle>
            <a:defPPr>
              <a:defRPr lang="en-US"/>
            </a:defPPr>
            <a:lvl1pPr algn="ctr" defTabSz="539807">
              <a:defRPr sz="1200" b="1">
                <a:solidFill>
                  <a:srgbClr val="C00000"/>
                </a:solidFill>
              </a:defRPr>
            </a:lvl1pPr>
          </a:lstStyle>
          <a:p>
            <a:pP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1F351E1C-3A63-4B1C-8AF7-18FA6DA35A72}"/>
              </a:ext>
            </a:extLst>
          </p:cNvPr>
          <p:cNvSpPr txBox="1"/>
          <p:nvPr/>
        </p:nvSpPr>
        <p:spPr>
          <a:xfrm>
            <a:off x="5449182" y="3084474"/>
            <a:ext cx="922782" cy="479772"/>
          </a:xfrm>
          <a:prstGeom prst="rect">
            <a:avLst/>
          </a:prstGeom>
          <a:noFill/>
        </p:spPr>
        <p:txBody>
          <a:bodyPr wrap="square" rtlCol="0" anchor="ctr">
            <a:noAutofit/>
          </a:bodyPr>
          <a:lstStyle>
            <a:defPPr>
              <a:defRPr lang="en-US"/>
            </a:defPPr>
            <a:lvl1pPr algn="ctr" defTabSz="539807">
              <a:defRPr sz="1200" b="1">
                <a:solidFill>
                  <a:srgbClr val="C00000"/>
                </a:solidFill>
              </a:defRPr>
            </a:lvl1pPr>
          </a:lstStyle>
          <a:p>
            <a:pP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131">
            <a:extLst>
              <a:ext uri="{FF2B5EF4-FFF2-40B4-BE49-F238E27FC236}">
                <a16:creationId xmlns:a16="http://schemas.microsoft.com/office/drawing/2014/main" xmlns="" id="{B975F054-8D85-4A29-85BD-663FC2B23815}"/>
              </a:ext>
            </a:extLst>
          </p:cNvPr>
          <p:cNvSpPr/>
          <p:nvPr/>
        </p:nvSpPr>
        <p:spPr>
          <a:xfrm rot="5400000">
            <a:off x="9847772" y="4074265"/>
            <a:ext cx="306364" cy="234365"/>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燕尾形 141">
            <a:extLst>
              <a:ext uri="{FF2B5EF4-FFF2-40B4-BE49-F238E27FC236}">
                <a16:creationId xmlns:a16="http://schemas.microsoft.com/office/drawing/2014/main" xmlns="" id="{045A0D1F-4B53-45B9-A460-303A8E2B4745}"/>
              </a:ext>
            </a:extLst>
          </p:cNvPr>
          <p:cNvSpPr/>
          <p:nvPr/>
        </p:nvSpPr>
        <p:spPr>
          <a:xfrm rot="5400000" flipH="1">
            <a:off x="5723293" y="4047915"/>
            <a:ext cx="310813" cy="234365"/>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文本框 29">
            <a:extLst>
              <a:ext uri="{FF2B5EF4-FFF2-40B4-BE49-F238E27FC236}">
                <a16:creationId xmlns:a16="http://schemas.microsoft.com/office/drawing/2014/main" xmlns="" id="{29FE5D80-A517-457E-8C2B-9A87F6BD152D}"/>
              </a:ext>
            </a:extLst>
          </p:cNvPr>
          <p:cNvSpPr txBox="1"/>
          <p:nvPr/>
        </p:nvSpPr>
        <p:spPr>
          <a:xfrm>
            <a:off x="5509890" y="5151088"/>
            <a:ext cx="801366" cy="479772"/>
          </a:xfrm>
          <a:prstGeom prst="rect">
            <a:avLst/>
          </a:prstGeom>
          <a:noFill/>
        </p:spPr>
        <p:txBody>
          <a:bodyPr wrap="square" rtlCol="0" anchor="ctr">
            <a:noAutofit/>
          </a:bodyPr>
          <a:lstStyle>
            <a:defPPr>
              <a:defRPr lang="en-US"/>
            </a:defPPr>
            <a:lvl1pPr algn="ctr" defTabSz="539807">
              <a:defRPr sz="1200" b="1">
                <a:solidFill>
                  <a:srgbClr val="C00000"/>
                </a:solidFill>
              </a:defRPr>
            </a:lvl1pPr>
          </a:lstStyle>
          <a:p>
            <a:pP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a:extLst>
              <a:ext uri="{FF2B5EF4-FFF2-40B4-BE49-F238E27FC236}">
                <a16:creationId xmlns:a16="http://schemas.microsoft.com/office/drawing/2014/main" xmlns="" id="{537924A9-4D66-4007-860D-B912E69B8CB8}"/>
              </a:ext>
            </a:extLst>
          </p:cNvPr>
          <p:cNvGrpSpPr/>
          <p:nvPr/>
        </p:nvGrpSpPr>
        <p:grpSpPr>
          <a:xfrm>
            <a:off x="536327" y="4593994"/>
            <a:ext cx="3927751" cy="794344"/>
            <a:chOff x="1799815" y="2106108"/>
            <a:chExt cx="3169775" cy="521267"/>
          </a:xfrm>
        </p:grpSpPr>
        <p:sp>
          <p:nvSpPr>
            <p:cNvPr id="48" name="梯形 47">
              <a:extLst>
                <a:ext uri="{FF2B5EF4-FFF2-40B4-BE49-F238E27FC236}">
                  <a16:creationId xmlns:a16="http://schemas.microsoft.com/office/drawing/2014/main" xmlns="" id="{11FF6327-5E1B-4D23-9FA5-3DCC7D316BF1}"/>
                </a:ext>
              </a:extLst>
            </p:cNvPr>
            <p:cNvSpPr/>
            <p:nvPr/>
          </p:nvSpPr>
          <p:spPr bwMode="auto">
            <a:xfrm>
              <a:off x="1799815" y="2106108"/>
              <a:ext cx="3169775" cy="521267"/>
            </a:xfrm>
            <a:prstGeom prst="trapezoid">
              <a:avLst>
                <a:gd name="adj" fmla="val 86951"/>
              </a:avLst>
            </a:prstGeom>
            <a:gradFill>
              <a:gsLst>
                <a:gs pos="0">
                  <a:srgbClr val="F3FBFE">
                    <a:lumMod val="85000"/>
                    <a:alpha val="54000"/>
                  </a:srgbClr>
                </a:gs>
                <a:gs pos="100000">
                  <a:srgbClr val="F3FBFE">
                    <a:lumMod val="95000"/>
                    <a:alpha val="0"/>
                  </a:srgbClr>
                </a:gs>
              </a:gsLst>
              <a:lin ang="16200000" scaled="0"/>
            </a:gradFill>
            <a:ln w="3175">
              <a:solidFill>
                <a:sysClr val="windowText" lastClr="000000">
                  <a:lumMod val="50000"/>
                  <a:lumOff val="50000"/>
                  <a:alpha val="0"/>
                </a:sysClr>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a:extLst>
                <a:ext uri="{FF2B5EF4-FFF2-40B4-BE49-F238E27FC236}">
                  <a16:creationId xmlns:a16="http://schemas.microsoft.com/office/drawing/2014/main" xmlns="" id="{58CDF0D3-0438-46D4-83CA-07DEED1A7246}"/>
                </a:ext>
              </a:extLst>
            </p:cNvPr>
            <p:cNvSpPr/>
            <p:nvPr/>
          </p:nvSpPr>
          <p:spPr>
            <a:xfrm>
              <a:off x="1814726" y="2118178"/>
              <a:ext cx="3139222" cy="508023"/>
            </a:xfrm>
            <a:prstGeom prst="trapezoid">
              <a:avLst>
                <a:gd name="adj" fmla="val 69565"/>
              </a:avLst>
            </a:prstGeom>
            <a:gradFill flip="none" rotWithShape="1">
              <a:gsLst>
                <a:gs pos="0">
                  <a:srgbClr val="BAE6F6">
                    <a:alpha val="50000"/>
                  </a:srgbClr>
                </a:gs>
                <a:gs pos="50000">
                  <a:srgbClr val="BAE6F6">
                    <a:alpha val="20000"/>
                  </a:srgbClr>
                </a:gs>
                <a:gs pos="100000">
                  <a:srgbClr val="BAE6F6">
                    <a:alpha val="0"/>
                  </a:srgbClr>
                </a:gs>
              </a:gsLst>
              <a:lin ang="16200000" scaled="1"/>
              <a:tileRect/>
            </a:gradFill>
            <a:ln w="6350" cap="flat" cmpd="sng" algn="ctr">
              <a:gradFill>
                <a:gsLst>
                  <a:gs pos="5000">
                    <a:srgbClr val="BAE6F6">
                      <a:lumMod val="50000"/>
                      <a:alpha val="0"/>
                    </a:srgbClr>
                  </a:gs>
                  <a:gs pos="47000">
                    <a:sysClr val="windowText" lastClr="000000"/>
                  </a:gs>
                  <a:gs pos="100000">
                    <a:sysClr val="windowText" lastClr="000000"/>
                  </a:gs>
                </a:gsLst>
                <a:lin ang="5400000" scaled="0"/>
              </a:grad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0" name="任意多边形 114">
            <a:extLst>
              <a:ext uri="{FF2B5EF4-FFF2-40B4-BE49-F238E27FC236}">
                <a16:creationId xmlns:a16="http://schemas.microsoft.com/office/drawing/2014/main" xmlns="" id="{2D7CFB23-1314-4EF1-BA18-A1CE70863CFD}"/>
              </a:ext>
            </a:extLst>
          </p:cNvPr>
          <p:cNvSpPr/>
          <p:nvPr/>
        </p:nvSpPr>
        <p:spPr bwMode="auto">
          <a:xfrm>
            <a:off x="974030" y="3865619"/>
            <a:ext cx="3090478" cy="1268917"/>
          </a:xfrm>
          <a:custGeom>
            <a:avLst/>
            <a:gdLst>
              <a:gd name="connsiteX0" fmla="*/ 1755172 w 2494079"/>
              <a:gd name="connsiteY0" fmla="*/ 0 h 832693"/>
              <a:gd name="connsiteX1" fmla="*/ 1772220 w 2494079"/>
              <a:gd name="connsiteY1" fmla="*/ 0 h 832693"/>
              <a:gd name="connsiteX2" fmla="*/ 1793530 w 2494079"/>
              <a:gd name="connsiteY2" fmla="*/ 502 h 832693"/>
              <a:gd name="connsiteX3" fmla="*/ 1814839 w 2494079"/>
              <a:gd name="connsiteY3" fmla="*/ 2009 h 832693"/>
              <a:gd name="connsiteX4" fmla="*/ 1835616 w 2494079"/>
              <a:gd name="connsiteY4" fmla="*/ 4018 h 832693"/>
              <a:gd name="connsiteX5" fmla="*/ 1856393 w 2494079"/>
              <a:gd name="connsiteY5" fmla="*/ 7533 h 832693"/>
              <a:gd name="connsiteX6" fmla="*/ 1876637 w 2494079"/>
              <a:gd name="connsiteY6" fmla="*/ 11551 h 832693"/>
              <a:gd name="connsiteX7" fmla="*/ 1896881 w 2494079"/>
              <a:gd name="connsiteY7" fmla="*/ 16573 h 832693"/>
              <a:gd name="connsiteX8" fmla="*/ 1916592 w 2494079"/>
              <a:gd name="connsiteY8" fmla="*/ 22600 h 832693"/>
              <a:gd name="connsiteX9" fmla="*/ 1935770 w 2494079"/>
              <a:gd name="connsiteY9" fmla="*/ 29129 h 832693"/>
              <a:gd name="connsiteX10" fmla="*/ 1954416 w 2494079"/>
              <a:gd name="connsiteY10" fmla="*/ 36663 h 832693"/>
              <a:gd name="connsiteX11" fmla="*/ 1972529 w 2494079"/>
              <a:gd name="connsiteY11" fmla="*/ 45200 h 832693"/>
              <a:gd name="connsiteX12" fmla="*/ 1990110 w 2494079"/>
              <a:gd name="connsiteY12" fmla="*/ 54240 h 832693"/>
              <a:gd name="connsiteX13" fmla="*/ 2007690 w 2494079"/>
              <a:gd name="connsiteY13" fmla="*/ 64285 h 832693"/>
              <a:gd name="connsiteX14" fmla="*/ 2024205 w 2494079"/>
              <a:gd name="connsiteY14" fmla="*/ 74330 h 832693"/>
              <a:gd name="connsiteX15" fmla="*/ 2040720 w 2494079"/>
              <a:gd name="connsiteY15" fmla="*/ 85881 h 832693"/>
              <a:gd name="connsiteX16" fmla="*/ 2056169 w 2494079"/>
              <a:gd name="connsiteY16" fmla="*/ 97432 h 832693"/>
              <a:gd name="connsiteX17" fmla="*/ 2071618 w 2494079"/>
              <a:gd name="connsiteY17" fmla="*/ 109988 h 832693"/>
              <a:gd name="connsiteX18" fmla="*/ 2086002 w 2494079"/>
              <a:gd name="connsiteY18" fmla="*/ 123046 h 832693"/>
              <a:gd name="connsiteX19" fmla="*/ 2099854 w 2494079"/>
              <a:gd name="connsiteY19" fmla="*/ 137108 h 832693"/>
              <a:gd name="connsiteX20" fmla="*/ 2112639 w 2494079"/>
              <a:gd name="connsiteY20" fmla="*/ 151171 h 832693"/>
              <a:gd name="connsiteX21" fmla="*/ 2124892 w 2494079"/>
              <a:gd name="connsiteY21" fmla="*/ 166237 h 832693"/>
              <a:gd name="connsiteX22" fmla="*/ 2137145 w 2494079"/>
              <a:gd name="connsiteY22" fmla="*/ 181806 h 832693"/>
              <a:gd name="connsiteX23" fmla="*/ 2147800 w 2494079"/>
              <a:gd name="connsiteY23" fmla="*/ 197375 h 832693"/>
              <a:gd name="connsiteX24" fmla="*/ 2157922 w 2494079"/>
              <a:gd name="connsiteY24" fmla="*/ 213949 h 832693"/>
              <a:gd name="connsiteX25" fmla="*/ 2167511 w 2494079"/>
              <a:gd name="connsiteY25" fmla="*/ 231025 h 832693"/>
              <a:gd name="connsiteX26" fmla="*/ 2176035 w 2494079"/>
              <a:gd name="connsiteY26" fmla="*/ 248100 h 832693"/>
              <a:gd name="connsiteX27" fmla="*/ 2184026 w 2494079"/>
              <a:gd name="connsiteY27" fmla="*/ 265678 h 832693"/>
              <a:gd name="connsiteX28" fmla="*/ 2190952 w 2494079"/>
              <a:gd name="connsiteY28" fmla="*/ 284261 h 832693"/>
              <a:gd name="connsiteX29" fmla="*/ 2196812 w 2494079"/>
              <a:gd name="connsiteY29" fmla="*/ 302341 h 832693"/>
              <a:gd name="connsiteX30" fmla="*/ 2202139 w 2494079"/>
              <a:gd name="connsiteY30" fmla="*/ 321426 h 832693"/>
              <a:gd name="connsiteX31" fmla="*/ 2206401 w 2494079"/>
              <a:gd name="connsiteY31" fmla="*/ 340510 h 832693"/>
              <a:gd name="connsiteX32" fmla="*/ 2209597 w 2494079"/>
              <a:gd name="connsiteY32" fmla="*/ 360097 h 832693"/>
              <a:gd name="connsiteX33" fmla="*/ 2212261 w 2494079"/>
              <a:gd name="connsiteY33" fmla="*/ 380186 h 832693"/>
              <a:gd name="connsiteX34" fmla="*/ 2221850 w 2494079"/>
              <a:gd name="connsiteY34" fmla="*/ 378680 h 832693"/>
              <a:gd name="connsiteX35" fmla="*/ 2231972 w 2494079"/>
              <a:gd name="connsiteY35" fmla="*/ 377675 h 832693"/>
              <a:gd name="connsiteX36" fmla="*/ 2242094 w 2494079"/>
              <a:gd name="connsiteY36" fmla="*/ 376671 h 832693"/>
              <a:gd name="connsiteX37" fmla="*/ 2252216 w 2494079"/>
              <a:gd name="connsiteY37" fmla="*/ 376671 h 832693"/>
              <a:gd name="connsiteX38" fmla="*/ 2265002 w 2494079"/>
              <a:gd name="connsiteY38" fmla="*/ 377173 h 832693"/>
              <a:gd name="connsiteX39" fmla="*/ 2277255 w 2494079"/>
              <a:gd name="connsiteY39" fmla="*/ 377675 h 832693"/>
              <a:gd name="connsiteX40" fmla="*/ 2288975 w 2494079"/>
              <a:gd name="connsiteY40" fmla="*/ 379182 h 832693"/>
              <a:gd name="connsiteX41" fmla="*/ 2301228 w 2494079"/>
              <a:gd name="connsiteY41" fmla="*/ 381191 h 832693"/>
              <a:gd name="connsiteX42" fmla="*/ 2312949 w 2494079"/>
              <a:gd name="connsiteY42" fmla="*/ 383702 h 832693"/>
              <a:gd name="connsiteX43" fmla="*/ 2324136 w 2494079"/>
              <a:gd name="connsiteY43" fmla="*/ 386715 h 832693"/>
              <a:gd name="connsiteX44" fmla="*/ 2335323 w 2494079"/>
              <a:gd name="connsiteY44" fmla="*/ 390733 h 832693"/>
              <a:gd name="connsiteX45" fmla="*/ 2346511 w 2494079"/>
              <a:gd name="connsiteY45" fmla="*/ 394751 h 832693"/>
              <a:gd name="connsiteX46" fmla="*/ 2357166 w 2494079"/>
              <a:gd name="connsiteY46" fmla="*/ 399271 h 832693"/>
              <a:gd name="connsiteX47" fmla="*/ 2367820 w 2494079"/>
              <a:gd name="connsiteY47" fmla="*/ 404293 h 832693"/>
              <a:gd name="connsiteX48" fmla="*/ 2377942 w 2494079"/>
              <a:gd name="connsiteY48" fmla="*/ 409818 h 832693"/>
              <a:gd name="connsiteX49" fmla="*/ 2387532 w 2494079"/>
              <a:gd name="connsiteY49" fmla="*/ 415844 h 832693"/>
              <a:gd name="connsiteX50" fmla="*/ 2397121 w 2494079"/>
              <a:gd name="connsiteY50" fmla="*/ 421871 h 832693"/>
              <a:gd name="connsiteX51" fmla="*/ 2406178 w 2494079"/>
              <a:gd name="connsiteY51" fmla="*/ 428902 h 832693"/>
              <a:gd name="connsiteX52" fmla="*/ 2415234 w 2494079"/>
              <a:gd name="connsiteY52" fmla="*/ 435933 h 832693"/>
              <a:gd name="connsiteX53" fmla="*/ 2423225 w 2494079"/>
              <a:gd name="connsiteY53" fmla="*/ 443467 h 832693"/>
              <a:gd name="connsiteX54" fmla="*/ 2431216 w 2494079"/>
              <a:gd name="connsiteY54" fmla="*/ 451502 h 832693"/>
              <a:gd name="connsiteX55" fmla="*/ 2439207 w 2494079"/>
              <a:gd name="connsiteY55" fmla="*/ 459538 h 832693"/>
              <a:gd name="connsiteX56" fmla="*/ 2446133 w 2494079"/>
              <a:gd name="connsiteY56" fmla="*/ 468076 h 832693"/>
              <a:gd name="connsiteX57" fmla="*/ 2453058 w 2494079"/>
              <a:gd name="connsiteY57" fmla="*/ 477116 h 832693"/>
              <a:gd name="connsiteX58" fmla="*/ 2459451 w 2494079"/>
              <a:gd name="connsiteY58" fmla="*/ 486658 h 832693"/>
              <a:gd name="connsiteX59" fmla="*/ 2464779 w 2494079"/>
              <a:gd name="connsiteY59" fmla="*/ 496201 h 832693"/>
              <a:gd name="connsiteX60" fmla="*/ 2470106 w 2494079"/>
              <a:gd name="connsiteY60" fmla="*/ 505743 h 832693"/>
              <a:gd name="connsiteX61" fmla="*/ 2475433 w 2494079"/>
              <a:gd name="connsiteY61" fmla="*/ 515788 h 832693"/>
              <a:gd name="connsiteX62" fmla="*/ 2479695 w 2494079"/>
              <a:gd name="connsiteY62" fmla="*/ 526334 h 832693"/>
              <a:gd name="connsiteX63" fmla="*/ 2483425 w 2494079"/>
              <a:gd name="connsiteY63" fmla="*/ 536881 h 832693"/>
              <a:gd name="connsiteX64" fmla="*/ 2486621 w 2494079"/>
              <a:gd name="connsiteY64" fmla="*/ 547930 h 832693"/>
              <a:gd name="connsiteX65" fmla="*/ 2489285 w 2494079"/>
              <a:gd name="connsiteY65" fmla="*/ 558477 h 832693"/>
              <a:gd name="connsiteX66" fmla="*/ 2491416 w 2494079"/>
              <a:gd name="connsiteY66" fmla="*/ 570028 h 832693"/>
              <a:gd name="connsiteX67" fmla="*/ 2493014 w 2494079"/>
              <a:gd name="connsiteY67" fmla="*/ 581579 h 832693"/>
              <a:gd name="connsiteX68" fmla="*/ 2494079 w 2494079"/>
              <a:gd name="connsiteY68" fmla="*/ 593131 h 832693"/>
              <a:gd name="connsiteX69" fmla="*/ 2494079 w 2494079"/>
              <a:gd name="connsiteY69" fmla="*/ 604682 h 832693"/>
              <a:gd name="connsiteX70" fmla="*/ 2494079 w 2494079"/>
              <a:gd name="connsiteY70" fmla="*/ 616233 h 832693"/>
              <a:gd name="connsiteX71" fmla="*/ 2493014 w 2494079"/>
              <a:gd name="connsiteY71" fmla="*/ 627784 h 832693"/>
              <a:gd name="connsiteX72" fmla="*/ 2491416 w 2494079"/>
              <a:gd name="connsiteY72" fmla="*/ 639336 h 832693"/>
              <a:gd name="connsiteX73" fmla="*/ 2489285 w 2494079"/>
              <a:gd name="connsiteY73" fmla="*/ 650385 h 832693"/>
              <a:gd name="connsiteX74" fmla="*/ 2486621 w 2494079"/>
              <a:gd name="connsiteY74" fmla="*/ 661434 h 832693"/>
              <a:gd name="connsiteX75" fmla="*/ 2483425 w 2494079"/>
              <a:gd name="connsiteY75" fmla="*/ 672483 h 832693"/>
              <a:gd name="connsiteX76" fmla="*/ 2479695 w 2494079"/>
              <a:gd name="connsiteY76" fmla="*/ 683029 h 832693"/>
              <a:gd name="connsiteX77" fmla="*/ 2475433 w 2494079"/>
              <a:gd name="connsiteY77" fmla="*/ 693576 h 832693"/>
              <a:gd name="connsiteX78" fmla="*/ 2470106 w 2494079"/>
              <a:gd name="connsiteY78" fmla="*/ 703621 h 832693"/>
              <a:gd name="connsiteX79" fmla="*/ 2464779 w 2494079"/>
              <a:gd name="connsiteY79" fmla="*/ 713163 h 832693"/>
              <a:gd name="connsiteX80" fmla="*/ 2459451 w 2494079"/>
              <a:gd name="connsiteY80" fmla="*/ 722705 h 832693"/>
              <a:gd name="connsiteX81" fmla="*/ 2453058 w 2494079"/>
              <a:gd name="connsiteY81" fmla="*/ 732248 h 832693"/>
              <a:gd name="connsiteX82" fmla="*/ 2446133 w 2494079"/>
              <a:gd name="connsiteY82" fmla="*/ 741288 h 832693"/>
              <a:gd name="connsiteX83" fmla="*/ 2439207 w 2494079"/>
              <a:gd name="connsiteY83" fmla="*/ 749826 h 832693"/>
              <a:gd name="connsiteX84" fmla="*/ 2431216 w 2494079"/>
              <a:gd name="connsiteY84" fmla="*/ 757861 h 832693"/>
              <a:gd name="connsiteX85" fmla="*/ 2423225 w 2494079"/>
              <a:gd name="connsiteY85" fmla="*/ 765897 h 832693"/>
              <a:gd name="connsiteX86" fmla="*/ 2415234 w 2494079"/>
              <a:gd name="connsiteY86" fmla="*/ 773430 h 832693"/>
              <a:gd name="connsiteX87" fmla="*/ 2406178 w 2494079"/>
              <a:gd name="connsiteY87" fmla="*/ 780462 h 832693"/>
              <a:gd name="connsiteX88" fmla="*/ 2397121 w 2494079"/>
              <a:gd name="connsiteY88" fmla="*/ 787493 h 832693"/>
              <a:gd name="connsiteX89" fmla="*/ 2387532 w 2494079"/>
              <a:gd name="connsiteY89" fmla="*/ 793519 h 832693"/>
              <a:gd name="connsiteX90" fmla="*/ 2377942 w 2494079"/>
              <a:gd name="connsiteY90" fmla="*/ 799546 h 832693"/>
              <a:gd name="connsiteX91" fmla="*/ 2367820 w 2494079"/>
              <a:gd name="connsiteY91" fmla="*/ 805071 h 832693"/>
              <a:gd name="connsiteX92" fmla="*/ 2357166 w 2494079"/>
              <a:gd name="connsiteY92" fmla="*/ 810093 h 832693"/>
              <a:gd name="connsiteX93" fmla="*/ 2346511 w 2494079"/>
              <a:gd name="connsiteY93" fmla="*/ 814613 h 832693"/>
              <a:gd name="connsiteX94" fmla="*/ 2335323 w 2494079"/>
              <a:gd name="connsiteY94" fmla="*/ 818631 h 832693"/>
              <a:gd name="connsiteX95" fmla="*/ 2324136 w 2494079"/>
              <a:gd name="connsiteY95" fmla="*/ 822649 h 832693"/>
              <a:gd name="connsiteX96" fmla="*/ 2312949 w 2494079"/>
              <a:gd name="connsiteY96" fmla="*/ 825662 h 832693"/>
              <a:gd name="connsiteX97" fmla="*/ 2301228 w 2494079"/>
              <a:gd name="connsiteY97" fmla="*/ 828173 h 832693"/>
              <a:gd name="connsiteX98" fmla="*/ 2288975 w 2494079"/>
              <a:gd name="connsiteY98" fmla="*/ 830182 h 832693"/>
              <a:gd name="connsiteX99" fmla="*/ 2277255 w 2494079"/>
              <a:gd name="connsiteY99" fmla="*/ 831689 h 832693"/>
              <a:gd name="connsiteX100" fmla="*/ 2265002 w 2494079"/>
              <a:gd name="connsiteY100" fmla="*/ 832191 h 832693"/>
              <a:gd name="connsiteX101" fmla="*/ 2252216 w 2494079"/>
              <a:gd name="connsiteY101" fmla="*/ 832693 h 832693"/>
              <a:gd name="connsiteX102" fmla="*/ 1215383 w 2494079"/>
              <a:gd name="connsiteY102" fmla="*/ 832693 h 832693"/>
              <a:gd name="connsiteX103" fmla="*/ 1207897 w 2494079"/>
              <a:gd name="connsiteY103" fmla="*/ 832693 h 832693"/>
              <a:gd name="connsiteX104" fmla="*/ 1032780 w 2494079"/>
              <a:gd name="connsiteY104" fmla="*/ 832693 h 832693"/>
              <a:gd name="connsiteX105" fmla="*/ 1023724 w 2494079"/>
              <a:gd name="connsiteY105" fmla="*/ 832693 h 832693"/>
              <a:gd name="connsiteX106" fmla="*/ 199922 w 2494079"/>
              <a:gd name="connsiteY106" fmla="*/ 832693 h 832693"/>
              <a:gd name="connsiteX107" fmla="*/ 189353 w 2494079"/>
              <a:gd name="connsiteY107" fmla="*/ 832232 h 832693"/>
              <a:gd name="connsiteX108" fmla="*/ 179225 w 2494079"/>
              <a:gd name="connsiteY108" fmla="*/ 831771 h 832693"/>
              <a:gd name="connsiteX109" fmla="*/ 169537 w 2494079"/>
              <a:gd name="connsiteY109" fmla="*/ 830387 h 832693"/>
              <a:gd name="connsiteX110" fmla="*/ 159409 w 2494079"/>
              <a:gd name="connsiteY110" fmla="*/ 828541 h 832693"/>
              <a:gd name="connsiteX111" fmla="*/ 149721 w 2494079"/>
              <a:gd name="connsiteY111" fmla="*/ 826235 h 832693"/>
              <a:gd name="connsiteX112" fmla="*/ 140474 w 2494079"/>
              <a:gd name="connsiteY112" fmla="*/ 823467 h 832693"/>
              <a:gd name="connsiteX113" fmla="*/ 131226 w 2494079"/>
              <a:gd name="connsiteY113" fmla="*/ 819776 h 832693"/>
              <a:gd name="connsiteX114" fmla="*/ 121979 w 2494079"/>
              <a:gd name="connsiteY114" fmla="*/ 816086 h 832693"/>
              <a:gd name="connsiteX115" fmla="*/ 113172 w 2494079"/>
              <a:gd name="connsiteY115" fmla="*/ 811934 h 832693"/>
              <a:gd name="connsiteX116" fmla="*/ 104365 w 2494079"/>
              <a:gd name="connsiteY116" fmla="*/ 807321 h 832693"/>
              <a:gd name="connsiteX117" fmla="*/ 95998 w 2494079"/>
              <a:gd name="connsiteY117" fmla="*/ 802246 h 832693"/>
              <a:gd name="connsiteX118" fmla="*/ 88071 w 2494079"/>
              <a:gd name="connsiteY118" fmla="*/ 796711 h 832693"/>
              <a:gd name="connsiteX119" fmla="*/ 80145 w 2494079"/>
              <a:gd name="connsiteY119" fmla="*/ 791175 h 832693"/>
              <a:gd name="connsiteX120" fmla="*/ 72659 w 2494079"/>
              <a:gd name="connsiteY120" fmla="*/ 784716 h 832693"/>
              <a:gd name="connsiteX121" fmla="*/ 65173 w 2494079"/>
              <a:gd name="connsiteY121" fmla="*/ 778258 h 832693"/>
              <a:gd name="connsiteX122" fmla="*/ 58568 w 2494079"/>
              <a:gd name="connsiteY122" fmla="*/ 771338 h 832693"/>
              <a:gd name="connsiteX123" fmla="*/ 51962 w 2494079"/>
              <a:gd name="connsiteY123" fmla="*/ 763957 h 832693"/>
              <a:gd name="connsiteX124" fmla="*/ 45357 w 2494079"/>
              <a:gd name="connsiteY124" fmla="*/ 756576 h 832693"/>
              <a:gd name="connsiteX125" fmla="*/ 39632 w 2494079"/>
              <a:gd name="connsiteY125" fmla="*/ 748734 h 832693"/>
              <a:gd name="connsiteX126" fmla="*/ 33908 w 2494079"/>
              <a:gd name="connsiteY126" fmla="*/ 740430 h 832693"/>
              <a:gd name="connsiteX127" fmla="*/ 28623 w 2494079"/>
              <a:gd name="connsiteY127" fmla="*/ 731665 h 832693"/>
              <a:gd name="connsiteX128" fmla="*/ 24220 w 2494079"/>
              <a:gd name="connsiteY128" fmla="*/ 722900 h 832693"/>
              <a:gd name="connsiteX129" fmla="*/ 19816 w 2494079"/>
              <a:gd name="connsiteY129" fmla="*/ 714135 h 832693"/>
              <a:gd name="connsiteX130" fmla="*/ 15413 w 2494079"/>
              <a:gd name="connsiteY130" fmla="*/ 704909 h 832693"/>
              <a:gd name="connsiteX131" fmla="*/ 11890 w 2494079"/>
              <a:gd name="connsiteY131" fmla="*/ 695221 h 832693"/>
              <a:gd name="connsiteX132" fmla="*/ 8807 w 2494079"/>
              <a:gd name="connsiteY132" fmla="*/ 685533 h 832693"/>
              <a:gd name="connsiteX133" fmla="*/ 6165 w 2494079"/>
              <a:gd name="connsiteY133" fmla="*/ 675384 h 832693"/>
              <a:gd name="connsiteX134" fmla="*/ 3963 w 2494079"/>
              <a:gd name="connsiteY134" fmla="*/ 665235 h 832693"/>
              <a:gd name="connsiteX135" fmla="*/ 2202 w 2494079"/>
              <a:gd name="connsiteY135" fmla="*/ 655086 h 832693"/>
              <a:gd name="connsiteX136" fmla="*/ 881 w 2494079"/>
              <a:gd name="connsiteY136" fmla="*/ 644476 h 832693"/>
              <a:gd name="connsiteX137" fmla="*/ 0 w 2494079"/>
              <a:gd name="connsiteY137" fmla="*/ 633866 h 832693"/>
              <a:gd name="connsiteX138" fmla="*/ 0 w 2494079"/>
              <a:gd name="connsiteY138" fmla="*/ 623256 h 832693"/>
              <a:gd name="connsiteX139" fmla="*/ 0 w 2494079"/>
              <a:gd name="connsiteY139" fmla="*/ 612645 h 832693"/>
              <a:gd name="connsiteX140" fmla="*/ 881 w 2494079"/>
              <a:gd name="connsiteY140" fmla="*/ 602035 h 832693"/>
              <a:gd name="connsiteX141" fmla="*/ 2202 w 2494079"/>
              <a:gd name="connsiteY141" fmla="*/ 591425 h 832693"/>
              <a:gd name="connsiteX142" fmla="*/ 3963 w 2494079"/>
              <a:gd name="connsiteY142" fmla="*/ 580815 h 832693"/>
              <a:gd name="connsiteX143" fmla="*/ 6165 w 2494079"/>
              <a:gd name="connsiteY143" fmla="*/ 571127 h 832693"/>
              <a:gd name="connsiteX144" fmla="*/ 8807 w 2494079"/>
              <a:gd name="connsiteY144" fmla="*/ 560978 h 832693"/>
              <a:gd name="connsiteX145" fmla="*/ 11890 w 2494079"/>
              <a:gd name="connsiteY145" fmla="*/ 551290 h 832693"/>
              <a:gd name="connsiteX146" fmla="*/ 15413 w 2494079"/>
              <a:gd name="connsiteY146" fmla="*/ 541603 h 832693"/>
              <a:gd name="connsiteX147" fmla="*/ 19816 w 2494079"/>
              <a:gd name="connsiteY147" fmla="*/ 532376 h 832693"/>
              <a:gd name="connsiteX148" fmla="*/ 24220 w 2494079"/>
              <a:gd name="connsiteY148" fmla="*/ 523611 h 832693"/>
              <a:gd name="connsiteX149" fmla="*/ 28623 w 2494079"/>
              <a:gd name="connsiteY149" fmla="*/ 514846 h 832693"/>
              <a:gd name="connsiteX150" fmla="*/ 33908 w 2494079"/>
              <a:gd name="connsiteY150" fmla="*/ 506081 h 832693"/>
              <a:gd name="connsiteX151" fmla="*/ 39632 w 2494079"/>
              <a:gd name="connsiteY151" fmla="*/ 497778 h 832693"/>
              <a:gd name="connsiteX152" fmla="*/ 45357 w 2494079"/>
              <a:gd name="connsiteY152" fmla="*/ 489935 h 832693"/>
              <a:gd name="connsiteX153" fmla="*/ 51962 w 2494079"/>
              <a:gd name="connsiteY153" fmla="*/ 482554 h 832693"/>
              <a:gd name="connsiteX154" fmla="*/ 58568 w 2494079"/>
              <a:gd name="connsiteY154" fmla="*/ 475173 h 832693"/>
              <a:gd name="connsiteX155" fmla="*/ 65173 w 2494079"/>
              <a:gd name="connsiteY155" fmla="*/ 468253 h 832693"/>
              <a:gd name="connsiteX156" fmla="*/ 72659 w 2494079"/>
              <a:gd name="connsiteY156" fmla="*/ 461795 h 832693"/>
              <a:gd name="connsiteX157" fmla="*/ 80145 w 2494079"/>
              <a:gd name="connsiteY157" fmla="*/ 455337 h 832693"/>
              <a:gd name="connsiteX158" fmla="*/ 88071 w 2494079"/>
              <a:gd name="connsiteY158" fmla="*/ 449801 h 832693"/>
              <a:gd name="connsiteX159" fmla="*/ 95998 w 2494079"/>
              <a:gd name="connsiteY159" fmla="*/ 444265 h 832693"/>
              <a:gd name="connsiteX160" fmla="*/ 104365 w 2494079"/>
              <a:gd name="connsiteY160" fmla="*/ 439190 h 832693"/>
              <a:gd name="connsiteX161" fmla="*/ 113172 w 2494079"/>
              <a:gd name="connsiteY161" fmla="*/ 434577 h 832693"/>
              <a:gd name="connsiteX162" fmla="*/ 121979 w 2494079"/>
              <a:gd name="connsiteY162" fmla="*/ 430425 h 832693"/>
              <a:gd name="connsiteX163" fmla="*/ 131226 w 2494079"/>
              <a:gd name="connsiteY163" fmla="*/ 426735 h 832693"/>
              <a:gd name="connsiteX164" fmla="*/ 140474 w 2494079"/>
              <a:gd name="connsiteY164" fmla="*/ 423044 h 832693"/>
              <a:gd name="connsiteX165" fmla="*/ 149721 w 2494079"/>
              <a:gd name="connsiteY165" fmla="*/ 420277 h 832693"/>
              <a:gd name="connsiteX166" fmla="*/ 159409 w 2494079"/>
              <a:gd name="connsiteY166" fmla="*/ 417970 h 832693"/>
              <a:gd name="connsiteX167" fmla="*/ 169537 w 2494079"/>
              <a:gd name="connsiteY167" fmla="*/ 416125 h 832693"/>
              <a:gd name="connsiteX168" fmla="*/ 179225 w 2494079"/>
              <a:gd name="connsiteY168" fmla="*/ 414741 h 832693"/>
              <a:gd name="connsiteX169" fmla="*/ 189353 w 2494079"/>
              <a:gd name="connsiteY169" fmla="*/ 414279 h 832693"/>
              <a:gd name="connsiteX170" fmla="*/ 199922 w 2494079"/>
              <a:gd name="connsiteY170" fmla="*/ 413818 h 832693"/>
              <a:gd name="connsiteX171" fmla="*/ 208289 w 2494079"/>
              <a:gd name="connsiteY171" fmla="*/ 413818 h 832693"/>
              <a:gd name="connsiteX172" fmla="*/ 216655 w 2494079"/>
              <a:gd name="connsiteY172" fmla="*/ 414741 h 832693"/>
              <a:gd name="connsiteX173" fmla="*/ 225022 w 2494079"/>
              <a:gd name="connsiteY173" fmla="*/ 415663 h 832693"/>
              <a:gd name="connsiteX174" fmla="*/ 232949 w 2494079"/>
              <a:gd name="connsiteY174" fmla="*/ 417047 h 832693"/>
              <a:gd name="connsiteX175" fmla="*/ 235150 w 2494079"/>
              <a:gd name="connsiteY175" fmla="*/ 398595 h 832693"/>
              <a:gd name="connsiteX176" fmla="*/ 237792 w 2494079"/>
              <a:gd name="connsiteY176" fmla="*/ 380603 h 832693"/>
              <a:gd name="connsiteX177" fmla="*/ 241315 w 2494079"/>
              <a:gd name="connsiteY177" fmla="*/ 363073 h 832693"/>
              <a:gd name="connsiteX178" fmla="*/ 245719 w 2494079"/>
              <a:gd name="connsiteY178" fmla="*/ 345543 h 832693"/>
              <a:gd name="connsiteX179" fmla="*/ 250563 w 2494079"/>
              <a:gd name="connsiteY179" fmla="*/ 328936 h 832693"/>
              <a:gd name="connsiteX180" fmla="*/ 256287 w 2494079"/>
              <a:gd name="connsiteY180" fmla="*/ 311867 h 832693"/>
              <a:gd name="connsiteX181" fmla="*/ 262893 w 2494079"/>
              <a:gd name="connsiteY181" fmla="*/ 295721 h 832693"/>
              <a:gd name="connsiteX182" fmla="*/ 269938 w 2494079"/>
              <a:gd name="connsiteY182" fmla="*/ 280036 h 832693"/>
              <a:gd name="connsiteX183" fmla="*/ 277865 w 2494079"/>
              <a:gd name="connsiteY183" fmla="*/ 264352 h 832693"/>
              <a:gd name="connsiteX184" fmla="*/ 286232 w 2494079"/>
              <a:gd name="connsiteY184" fmla="*/ 249128 h 832693"/>
              <a:gd name="connsiteX185" fmla="*/ 295039 w 2494079"/>
              <a:gd name="connsiteY185" fmla="*/ 234827 h 832693"/>
              <a:gd name="connsiteX186" fmla="*/ 305167 w 2494079"/>
              <a:gd name="connsiteY186" fmla="*/ 220527 h 832693"/>
              <a:gd name="connsiteX187" fmla="*/ 315295 w 2494079"/>
              <a:gd name="connsiteY187" fmla="*/ 206687 h 832693"/>
              <a:gd name="connsiteX188" fmla="*/ 325864 w 2494079"/>
              <a:gd name="connsiteY188" fmla="*/ 193770 h 832693"/>
              <a:gd name="connsiteX189" fmla="*/ 337313 w 2494079"/>
              <a:gd name="connsiteY189" fmla="*/ 180853 h 832693"/>
              <a:gd name="connsiteX190" fmla="*/ 349203 w 2494079"/>
              <a:gd name="connsiteY190" fmla="*/ 168859 h 832693"/>
              <a:gd name="connsiteX191" fmla="*/ 361973 w 2494079"/>
              <a:gd name="connsiteY191" fmla="*/ 157326 h 832693"/>
              <a:gd name="connsiteX192" fmla="*/ 374743 w 2494079"/>
              <a:gd name="connsiteY192" fmla="*/ 146716 h 832693"/>
              <a:gd name="connsiteX193" fmla="*/ 388394 w 2494079"/>
              <a:gd name="connsiteY193" fmla="*/ 136106 h 832693"/>
              <a:gd name="connsiteX194" fmla="*/ 402045 w 2494079"/>
              <a:gd name="connsiteY194" fmla="*/ 126880 h 832693"/>
              <a:gd name="connsiteX195" fmla="*/ 416577 w 2494079"/>
              <a:gd name="connsiteY195" fmla="*/ 117653 h 832693"/>
              <a:gd name="connsiteX196" fmla="*/ 431109 w 2494079"/>
              <a:gd name="connsiteY196" fmla="*/ 109350 h 832693"/>
              <a:gd name="connsiteX197" fmla="*/ 446081 w 2494079"/>
              <a:gd name="connsiteY197" fmla="*/ 101507 h 832693"/>
              <a:gd name="connsiteX198" fmla="*/ 461493 w 2494079"/>
              <a:gd name="connsiteY198" fmla="*/ 94587 h 832693"/>
              <a:gd name="connsiteX199" fmla="*/ 477346 w 2494079"/>
              <a:gd name="connsiteY199" fmla="*/ 88590 h 832693"/>
              <a:gd name="connsiteX200" fmla="*/ 493639 w 2494079"/>
              <a:gd name="connsiteY200" fmla="*/ 83054 h 832693"/>
              <a:gd name="connsiteX201" fmla="*/ 510373 w 2494079"/>
              <a:gd name="connsiteY201" fmla="*/ 78441 h 832693"/>
              <a:gd name="connsiteX202" fmla="*/ 527107 w 2494079"/>
              <a:gd name="connsiteY202" fmla="*/ 74751 h 832693"/>
              <a:gd name="connsiteX203" fmla="*/ 544280 w 2494079"/>
              <a:gd name="connsiteY203" fmla="*/ 71522 h 832693"/>
              <a:gd name="connsiteX204" fmla="*/ 561454 w 2494079"/>
              <a:gd name="connsiteY204" fmla="*/ 69676 h 832693"/>
              <a:gd name="connsiteX205" fmla="*/ 579069 w 2494079"/>
              <a:gd name="connsiteY205" fmla="*/ 68292 h 832693"/>
              <a:gd name="connsiteX206" fmla="*/ 596683 w 2494079"/>
              <a:gd name="connsiteY206" fmla="*/ 67831 h 832693"/>
              <a:gd name="connsiteX207" fmla="*/ 610774 w 2494079"/>
              <a:gd name="connsiteY207" fmla="*/ 67831 h 832693"/>
              <a:gd name="connsiteX208" fmla="*/ 624866 w 2494079"/>
              <a:gd name="connsiteY208" fmla="*/ 68754 h 832693"/>
              <a:gd name="connsiteX209" fmla="*/ 638517 w 2494079"/>
              <a:gd name="connsiteY209" fmla="*/ 70138 h 832693"/>
              <a:gd name="connsiteX210" fmla="*/ 652168 w 2494079"/>
              <a:gd name="connsiteY210" fmla="*/ 71983 h 832693"/>
              <a:gd name="connsiteX211" fmla="*/ 665819 w 2494079"/>
              <a:gd name="connsiteY211" fmla="*/ 74751 h 832693"/>
              <a:gd name="connsiteX212" fmla="*/ 679029 w 2494079"/>
              <a:gd name="connsiteY212" fmla="*/ 77519 h 832693"/>
              <a:gd name="connsiteX213" fmla="*/ 692240 w 2494079"/>
              <a:gd name="connsiteY213" fmla="*/ 80748 h 832693"/>
              <a:gd name="connsiteX214" fmla="*/ 705010 w 2494079"/>
              <a:gd name="connsiteY214" fmla="*/ 84900 h 832693"/>
              <a:gd name="connsiteX215" fmla="*/ 717781 w 2494079"/>
              <a:gd name="connsiteY215" fmla="*/ 89052 h 832693"/>
              <a:gd name="connsiteX216" fmla="*/ 730111 w 2494079"/>
              <a:gd name="connsiteY216" fmla="*/ 94126 h 832693"/>
              <a:gd name="connsiteX217" fmla="*/ 742441 w 2494079"/>
              <a:gd name="connsiteY217" fmla="*/ 99662 h 832693"/>
              <a:gd name="connsiteX218" fmla="*/ 754771 w 2494079"/>
              <a:gd name="connsiteY218" fmla="*/ 105198 h 832693"/>
              <a:gd name="connsiteX219" fmla="*/ 766660 w 2494079"/>
              <a:gd name="connsiteY219" fmla="*/ 111656 h 832693"/>
              <a:gd name="connsiteX220" fmla="*/ 778110 w 2494079"/>
              <a:gd name="connsiteY220" fmla="*/ 118115 h 832693"/>
              <a:gd name="connsiteX221" fmla="*/ 789559 w 2494079"/>
              <a:gd name="connsiteY221" fmla="*/ 125034 h 832693"/>
              <a:gd name="connsiteX222" fmla="*/ 800568 w 2494079"/>
              <a:gd name="connsiteY222" fmla="*/ 132877 h 832693"/>
              <a:gd name="connsiteX223" fmla="*/ 811136 w 2494079"/>
              <a:gd name="connsiteY223" fmla="*/ 140719 h 832693"/>
              <a:gd name="connsiteX224" fmla="*/ 821705 w 2494079"/>
              <a:gd name="connsiteY224" fmla="*/ 149023 h 832693"/>
              <a:gd name="connsiteX225" fmla="*/ 831833 w 2494079"/>
              <a:gd name="connsiteY225" fmla="*/ 157788 h 832693"/>
              <a:gd name="connsiteX226" fmla="*/ 841521 w 2494079"/>
              <a:gd name="connsiteY226" fmla="*/ 166553 h 832693"/>
              <a:gd name="connsiteX227" fmla="*/ 851209 w 2494079"/>
              <a:gd name="connsiteY227" fmla="*/ 176240 h 832693"/>
              <a:gd name="connsiteX228" fmla="*/ 860456 w 2494079"/>
              <a:gd name="connsiteY228" fmla="*/ 185928 h 832693"/>
              <a:gd name="connsiteX229" fmla="*/ 869263 w 2494079"/>
              <a:gd name="connsiteY229" fmla="*/ 195616 h 832693"/>
              <a:gd name="connsiteX230" fmla="*/ 878070 w 2494079"/>
              <a:gd name="connsiteY230" fmla="*/ 206226 h 832693"/>
              <a:gd name="connsiteX231" fmla="*/ 885997 w 2494079"/>
              <a:gd name="connsiteY231" fmla="*/ 216836 h 832693"/>
              <a:gd name="connsiteX232" fmla="*/ 893923 w 2494079"/>
              <a:gd name="connsiteY232" fmla="*/ 227908 h 832693"/>
              <a:gd name="connsiteX233" fmla="*/ 901409 w 2494079"/>
              <a:gd name="connsiteY233" fmla="*/ 239441 h 832693"/>
              <a:gd name="connsiteX234" fmla="*/ 908455 w 2494079"/>
              <a:gd name="connsiteY234" fmla="*/ 250974 h 832693"/>
              <a:gd name="connsiteX235" fmla="*/ 915060 w 2494079"/>
              <a:gd name="connsiteY235" fmla="*/ 262968 h 832693"/>
              <a:gd name="connsiteX236" fmla="*/ 921225 w 2494079"/>
              <a:gd name="connsiteY236" fmla="*/ 274962 h 832693"/>
              <a:gd name="connsiteX237" fmla="*/ 927390 w 2494079"/>
              <a:gd name="connsiteY237" fmla="*/ 287418 h 832693"/>
              <a:gd name="connsiteX238" fmla="*/ 932675 w 2494079"/>
              <a:gd name="connsiteY238" fmla="*/ 300334 h 832693"/>
              <a:gd name="connsiteX239" fmla="*/ 947206 w 2494079"/>
              <a:gd name="connsiteY239" fmla="*/ 298950 h 832693"/>
              <a:gd name="connsiteX240" fmla="*/ 961738 w 2494079"/>
              <a:gd name="connsiteY240" fmla="*/ 298489 h 832693"/>
              <a:gd name="connsiteX241" fmla="*/ 973628 w 2494079"/>
              <a:gd name="connsiteY241" fmla="*/ 298950 h 832693"/>
              <a:gd name="connsiteX242" fmla="*/ 985517 w 2494079"/>
              <a:gd name="connsiteY242" fmla="*/ 299412 h 832693"/>
              <a:gd name="connsiteX243" fmla="*/ 996967 w 2494079"/>
              <a:gd name="connsiteY243" fmla="*/ 300796 h 832693"/>
              <a:gd name="connsiteX244" fmla="*/ 1008416 w 2494079"/>
              <a:gd name="connsiteY244" fmla="*/ 303102 h 832693"/>
              <a:gd name="connsiteX245" fmla="*/ 1019865 w 2494079"/>
              <a:gd name="connsiteY245" fmla="*/ 305409 h 832693"/>
              <a:gd name="connsiteX246" fmla="*/ 1030874 w 2494079"/>
              <a:gd name="connsiteY246" fmla="*/ 308177 h 832693"/>
              <a:gd name="connsiteX247" fmla="*/ 1041883 w 2494079"/>
              <a:gd name="connsiteY247" fmla="*/ 311867 h 832693"/>
              <a:gd name="connsiteX248" fmla="*/ 1052451 w 2494079"/>
              <a:gd name="connsiteY248" fmla="*/ 315558 h 832693"/>
              <a:gd name="connsiteX249" fmla="*/ 1062580 w 2494079"/>
              <a:gd name="connsiteY249" fmla="*/ 320171 h 832693"/>
              <a:gd name="connsiteX250" fmla="*/ 1073148 w 2494079"/>
              <a:gd name="connsiteY250" fmla="*/ 325245 h 832693"/>
              <a:gd name="connsiteX251" fmla="*/ 1082836 w 2494079"/>
              <a:gd name="connsiteY251" fmla="*/ 330320 h 832693"/>
              <a:gd name="connsiteX252" fmla="*/ 1092524 w 2494079"/>
              <a:gd name="connsiteY252" fmla="*/ 336317 h 832693"/>
              <a:gd name="connsiteX253" fmla="*/ 1102212 w 2494079"/>
              <a:gd name="connsiteY253" fmla="*/ 342314 h 832693"/>
              <a:gd name="connsiteX254" fmla="*/ 1104422 w 2494079"/>
              <a:gd name="connsiteY254" fmla="*/ 344051 h 832693"/>
              <a:gd name="connsiteX255" fmla="*/ 1109495 w 2494079"/>
              <a:gd name="connsiteY255" fmla="*/ 339004 h 832693"/>
              <a:gd name="connsiteX256" fmla="*/ 1119084 w 2494079"/>
              <a:gd name="connsiteY256" fmla="*/ 330466 h 832693"/>
              <a:gd name="connsiteX257" fmla="*/ 1128673 w 2494079"/>
              <a:gd name="connsiteY257" fmla="*/ 321928 h 832693"/>
              <a:gd name="connsiteX258" fmla="*/ 1139328 w 2494079"/>
              <a:gd name="connsiteY258" fmla="*/ 313892 h 832693"/>
              <a:gd name="connsiteX259" fmla="*/ 1149983 w 2494079"/>
              <a:gd name="connsiteY259" fmla="*/ 306359 h 832693"/>
              <a:gd name="connsiteX260" fmla="*/ 1160637 w 2494079"/>
              <a:gd name="connsiteY260" fmla="*/ 298825 h 832693"/>
              <a:gd name="connsiteX261" fmla="*/ 1172358 w 2494079"/>
              <a:gd name="connsiteY261" fmla="*/ 292296 h 832693"/>
              <a:gd name="connsiteX262" fmla="*/ 1184078 w 2494079"/>
              <a:gd name="connsiteY262" fmla="*/ 285767 h 832693"/>
              <a:gd name="connsiteX263" fmla="*/ 1195798 w 2494079"/>
              <a:gd name="connsiteY263" fmla="*/ 280243 h 832693"/>
              <a:gd name="connsiteX264" fmla="*/ 1208584 w 2494079"/>
              <a:gd name="connsiteY264" fmla="*/ 274718 h 832693"/>
              <a:gd name="connsiteX265" fmla="*/ 1220837 w 2494079"/>
              <a:gd name="connsiteY265" fmla="*/ 269696 h 832693"/>
              <a:gd name="connsiteX266" fmla="*/ 1233622 w 2494079"/>
              <a:gd name="connsiteY266" fmla="*/ 265678 h 832693"/>
              <a:gd name="connsiteX267" fmla="*/ 1246941 w 2494079"/>
              <a:gd name="connsiteY267" fmla="*/ 261661 h 832693"/>
              <a:gd name="connsiteX268" fmla="*/ 1260259 w 2494079"/>
              <a:gd name="connsiteY268" fmla="*/ 258647 h 832693"/>
              <a:gd name="connsiteX269" fmla="*/ 1274111 w 2494079"/>
              <a:gd name="connsiteY269" fmla="*/ 256136 h 832693"/>
              <a:gd name="connsiteX270" fmla="*/ 1287962 w 2494079"/>
              <a:gd name="connsiteY270" fmla="*/ 253625 h 832693"/>
              <a:gd name="connsiteX271" fmla="*/ 1301813 w 2494079"/>
              <a:gd name="connsiteY271" fmla="*/ 252118 h 832693"/>
              <a:gd name="connsiteX272" fmla="*/ 1316197 w 2494079"/>
              <a:gd name="connsiteY272" fmla="*/ 251616 h 832693"/>
              <a:gd name="connsiteX273" fmla="*/ 1330581 w 2494079"/>
              <a:gd name="connsiteY273" fmla="*/ 251114 h 832693"/>
              <a:gd name="connsiteX274" fmla="*/ 1348161 w 2494079"/>
              <a:gd name="connsiteY274" fmla="*/ 251616 h 832693"/>
              <a:gd name="connsiteX275" fmla="*/ 1365741 w 2494079"/>
              <a:gd name="connsiteY275" fmla="*/ 253123 h 832693"/>
              <a:gd name="connsiteX276" fmla="*/ 1372134 w 2494079"/>
              <a:gd name="connsiteY276" fmla="*/ 239060 h 832693"/>
              <a:gd name="connsiteX277" fmla="*/ 1379593 w 2494079"/>
              <a:gd name="connsiteY277" fmla="*/ 225500 h 832693"/>
              <a:gd name="connsiteX278" fmla="*/ 1387051 w 2494079"/>
              <a:gd name="connsiteY278" fmla="*/ 212442 h 832693"/>
              <a:gd name="connsiteX279" fmla="*/ 1395042 w 2494079"/>
              <a:gd name="connsiteY279" fmla="*/ 199384 h 832693"/>
              <a:gd name="connsiteX280" fmla="*/ 1403566 w 2494079"/>
              <a:gd name="connsiteY280" fmla="*/ 186829 h 832693"/>
              <a:gd name="connsiteX281" fmla="*/ 1412622 w 2494079"/>
              <a:gd name="connsiteY281" fmla="*/ 174273 h 832693"/>
              <a:gd name="connsiteX282" fmla="*/ 1422212 w 2494079"/>
              <a:gd name="connsiteY282" fmla="*/ 162220 h 832693"/>
              <a:gd name="connsiteX283" fmla="*/ 1431801 w 2494079"/>
              <a:gd name="connsiteY283" fmla="*/ 150668 h 832693"/>
              <a:gd name="connsiteX284" fmla="*/ 1442456 w 2494079"/>
              <a:gd name="connsiteY284" fmla="*/ 139117 h 832693"/>
              <a:gd name="connsiteX285" fmla="*/ 1453110 w 2494079"/>
              <a:gd name="connsiteY285" fmla="*/ 128570 h 832693"/>
              <a:gd name="connsiteX286" fmla="*/ 1464298 w 2494079"/>
              <a:gd name="connsiteY286" fmla="*/ 118024 h 832693"/>
              <a:gd name="connsiteX287" fmla="*/ 1476018 w 2494079"/>
              <a:gd name="connsiteY287" fmla="*/ 107477 h 832693"/>
              <a:gd name="connsiteX288" fmla="*/ 1487738 w 2494079"/>
              <a:gd name="connsiteY288" fmla="*/ 97934 h 832693"/>
              <a:gd name="connsiteX289" fmla="*/ 1499991 w 2494079"/>
              <a:gd name="connsiteY289" fmla="*/ 88392 h 832693"/>
              <a:gd name="connsiteX290" fmla="*/ 1512777 w 2494079"/>
              <a:gd name="connsiteY290" fmla="*/ 79352 h 832693"/>
              <a:gd name="connsiteX291" fmla="*/ 1525563 w 2494079"/>
              <a:gd name="connsiteY291" fmla="*/ 70814 h 832693"/>
              <a:gd name="connsiteX292" fmla="*/ 1538881 w 2494079"/>
              <a:gd name="connsiteY292" fmla="*/ 62276 h 832693"/>
              <a:gd name="connsiteX293" fmla="*/ 1552732 w 2494079"/>
              <a:gd name="connsiteY293" fmla="*/ 54743 h 832693"/>
              <a:gd name="connsiteX294" fmla="*/ 1566583 w 2494079"/>
              <a:gd name="connsiteY294" fmla="*/ 47712 h 832693"/>
              <a:gd name="connsiteX295" fmla="*/ 1580967 w 2494079"/>
              <a:gd name="connsiteY295" fmla="*/ 40680 h 832693"/>
              <a:gd name="connsiteX296" fmla="*/ 1595884 w 2494079"/>
              <a:gd name="connsiteY296" fmla="*/ 34654 h 832693"/>
              <a:gd name="connsiteX297" fmla="*/ 1610801 w 2494079"/>
              <a:gd name="connsiteY297" fmla="*/ 28627 h 832693"/>
              <a:gd name="connsiteX298" fmla="*/ 1625717 w 2494079"/>
              <a:gd name="connsiteY298" fmla="*/ 23102 h 832693"/>
              <a:gd name="connsiteX299" fmla="*/ 1641167 w 2494079"/>
              <a:gd name="connsiteY299" fmla="*/ 18582 h 832693"/>
              <a:gd name="connsiteX300" fmla="*/ 1656616 w 2494079"/>
              <a:gd name="connsiteY300" fmla="*/ 14062 h 832693"/>
              <a:gd name="connsiteX301" fmla="*/ 1672598 w 2494079"/>
              <a:gd name="connsiteY301" fmla="*/ 10547 h 832693"/>
              <a:gd name="connsiteX302" fmla="*/ 1688580 w 2494079"/>
              <a:gd name="connsiteY302" fmla="*/ 7533 h 832693"/>
              <a:gd name="connsiteX303" fmla="*/ 1705095 w 2494079"/>
              <a:gd name="connsiteY303" fmla="*/ 4520 h 832693"/>
              <a:gd name="connsiteX304" fmla="*/ 1721610 w 2494079"/>
              <a:gd name="connsiteY304" fmla="*/ 2511 h 832693"/>
              <a:gd name="connsiteX305" fmla="*/ 1738125 w 2494079"/>
              <a:gd name="connsiteY305" fmla="*/ 1004 h 83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2494079" h="832693">
                <a:moveTo>
                  <a:pt x="1755172" y="0"/>
                </a:moveTo>
                <a:lnTo>
                  <a:pt x="1772220" y="0"/>
                </a:lnTo>
                <a:lnTo>
                  <a:pt x="1793530" y="502"/>
                </a:lnTo>
                <a:lnTo>
                  <a:pt x="1814839" y="2009"/>
                </a:lnTo>
                <a:lnTo>
                  <a:pt x="1835616" y="4018"/>
                </a:lnTo>
                <a:lnTo>
                  <a:pt x="1856393" y="7533"/>
                </a:lnTo>
                <a:lnTo>
                  <a:pt x="1876637" y="11551"/>
                </a:lnTo>
                <a:lnTo>
                  <a:pt x="1896881" y="16573"/>
                </a:lnTo>
                <a:lnTo>
                  <a:pt x="1916592" y="22600"/>
                </a:lnTo>
                <a:lnTo>
                  <a:pt x="1935770" y="29129"/>
                </a:lnTo>
                <a:lnTo>
                  <a:pt x="1954416" y="36663"/>
                </a:lnTo>
                <a:lnTo>
                  <a:pt x="1972529" y="45200"/>
                </a:lnTo>
                <a:lnTo>
                  <a:pt x="1990110" y="54240"/>
                </a:lnTo>
                <a:lnTo>
                  <a:pt x="2007690" y="64285"/>
                </a:lnTo>
                <a:lnTo>
                  <a:pt x="2024205" y="74330"/>
                </a:lnTo>
                <a:lnTo>
                  <a:pt x="2040720" y="85881"/>
                </a:lnTo>
                <a:lnTo>
                  <a:pt x="2056169" y="97432"/>
                </a:lnTo>
                <a:lnTo>
                  <a:pt x="2071618" y="109988"/>
                </a:lnTo>
                <a:lnTo>
                  <a:pt x="2086002" y="123046"/>
                </a:lnTo>
                <a:lnTo>
                  <a:pt x="2099854" y="137108"/>
                </a:lnTo>
                <a:lnTo>
                  <a:pt x="2112639" y="151171"/>
                </a:lnTo>
                <a:lnTo>
                  <a:pt x="2124892" y="166237"/>
                </a:lnTo>
                <a:lnTo>
                  <a:pt x="2137145" y="181806"/>
                </a:lnTo>
                <a:lnTo>
                  <a:pt x="2147800" y="197375"/>
                </a:lnTo>
                <a:lnTo>
                  <a:pt x="2157922" y="213949"/>
                </a:lnTo>
                <a:lnTo>
                  <a:pt x="2167511" y="231025"/>
                </a:lnTo>
                <a:lnTo>
                  <a:pt x="2176035" y="248100"/>
                </a:lnTo>
                <a:lnTo>
                  <a:pt x="2184026" y="265678"/>
                </a:lnTo>
                <a:lnTo>
                  <a:pt x="2190952" y="284261"/>
                </a:lnTo>
                <a:lnTo>
                  <a:pt x="2196812" y="302341"/>
                </a:lnTo>
                <a:lnTo>
                  <a:pt x="2202139" y="321426"/>
                </a:lnTo>
                <a:lnTo>
                  <a:pt x="2206401" y="340510"/>
                </a:lnTo>
                <a:lnTo>
                  <a:pt x="2209597" y="360097"/>
                </a:lnTo>
                <a:lnTo>
                  <a:pt x="2212261" y="380186"/>
                </a:lnTo>
                <a:lnTo>
                  <a:pt x="2221850" y="378680"/>
                </a:lnTo>
                <a:lnTo>
                  <a:pt x="2231972" y="377675"/>
                </a:lnTo>
                <a:lnTo>
                  <a:pt x="2242094" y="376671"/>
                </a:lnTo>
                <a:lnTo>
                  <a:pt x="2252216" y="376671"/>
                </a:lnTo>
                <a:lnTo>
                  <a:pt x="2265002" y="377173"/>
                </a:lnTo>
                <a:lnTo>
                  <a:pt x="2277255" y="377675"/>
                </a:lnTo>
                <a:lnTo>
                  <a:pt x="2288975" y="379182"/>
                </a:lnTo>
                <a:lnTo>
                  <a:pt x="2301228" y="381191"/>
                </a:lnTo>
                <a:lnTo>
                  <a:pt x="2312949" y="383702"/>
                </a:lnTo>
                <a:lnTo>
                  <a:pt x="2324136" y="386715"/>
                </a:lnTo>
                <a:lnTo>
                  <a:pt x="2335323" y="390733"/>
                </a:lnTo>
                <a:lnTo>
                  <a:pt x="2346511" y="394751"/>
                </a:lnTo>
                <a:lnTo>
                  <a:pt x="2357166" y="399271"/>
                </a:lnTo>
                <a:lnTo>
                  <a:pt x="2367820" y="404293"/>
                </a:lnTo>
                <a:lnTo>
                  <a:pt x="2377942" y="409818"/>
                </a:lnTo>
                <a:lnTo>
                  <a:pt x="2387532" y="415844"/>
                </a:lnTo>
                <a:lnTo>
                  <a:pt x="2397121" y="421871"/>
                </a:lnTo>
                <a:lnTo>
                  <a:pt x="2406178" y="428902"/>
                </a:lnTo>
                <a:lnTo>
                  <a:pt x="2415234" y="435933"/>
                </a:lnTo>
                <a:lnTo>
                  <a:pt x="2423225" y="443467"/>
                </a:lnTo>
                <a:lnTo>
                  <a:pt x="2431216" y="451502"/>
                </a:lnTo>
                <a:lnTo>
                  <a:pt x="2439207" y="459538"/>
                </a:lnTo>
                <a:lnTo>
                  <a:pt x="2446133" y="468076"/>
                </a:lnTo>
                <a:lnTo>
                  <a:pt x="2453058" y="477116"/>
                </a:lnTo>
                <a:lnTo>
                  <a:pt x="2459451" y="486658"/>
                </a:lnTo>
                <a:lnTo>
                  <a:pt x="2464779" y="496201"/>
                </a:lnTo>
                <a:lnTo>
                  <a:pt x="2470106" y="505743"/>
                </a:lnTo>
                <a:lnTo>
                  <a:pt x="2475433" y="515788"/>
                </a:lnTo>
                <a:lnTo>
                  <a:pt x="2479695" y="526334"/>
                </a:lnTo>
                <a:lnTo>
                  <a:pt x="2483425" y="536881"/>
                </a:lnTo>
                <a:lnTo>
                  <a:pt x="2486621" y="547930"/>
                </a:lnTo>
                <a:lnTo>
                  <a:pt x="2489285" y="558477"/>
                </a:lnTo>
                <a:lnTo>
                  <a:pt x="2491416" y="570028"/>
                </a:lnTo>
                <a:lnTo>
                  <a:pt x="2493014" y="581579"/>
                </a:lnTo>
                <a:lnTo>
                  <a:pt x="2494079" y="593131"/>
                </a:lnTo>
                <a:lnTo>
                  <a:pt x="2494079" y="604682"/>
                </a:lnTo>
                <a:lnTo>
                  <a:pt x="2494079" y="616233"/>
                </a:lnTo>
                <a:lnTo>
                  <a:pt x="2493014" y="627784"/>
                </a:lnTo>
                <a:lnTo>
                  <a:pt x="2491416" y="639336"/>
                </a:lnTo>
                <a:lnTo>
                  <a:pt x="2489285" y="650385"/>
                </a:lnTo>
                <a:lnTo>
                  <a:pt x="2486621" y="661434"/>
                </a:lnTo>
                <a:lnTo>
                  <a:pt x="2483425" y="672483"/>
                </a:lnTo>
                <a:lnTo>
                  <a:pt x="2479695" y="683029"/>
                </a:lnTo>
                <a:lnTo>
                  <a:pt x="2475433" y="693576"/>
                </a:lnTo>
                <a:lnTo>
                  <a:pt x="2470106" y="703621"/>
                </a:lnTo>
                <a:lnTo>
                  <a:pt x="2464779" y="713163"/>
                </a:lnTo>
                <a:lnTo>
                  <a:pt x="2459451" y="722705"/>
                </a:lnTo>
                <a:lnTo>
                  <a:pt x="2453058" y="732248"/>
                </a:lnTo>
                <a:lnTo>
                  <a:pt x="2446133" y="741288"/>
                </a:lnTo>
                <a:lnTo>
                  <a:pt x="2439207" y="749826"/>
                </a:lnTo>
                <a:lnTo>
                  <a:pt x="2431216" y="757861"/>
                </a:lnTo>
                <a:lnTo>
                  <a:pt x="2423225" y="765897"/>
                </a:lnTo>
                <a:lnTo>
                  <a:pt x="2415234" y="773430"/>
                </a:lnTo>
                <a:lnTo>
                  <a:pt x="2406178" y="780462"/>
                </a:lnTo>
                <a:lnTo>
                  <a:pt x="2397121" y="787493"/>
                </a:lnTo>
                <a:lnTo>
                  <a:pt x="2387532" y="793519"/>
                </a:lnTo>
                <a:lnTo>
                  <a:pt x="2377942" y="799546"/>
                </a:lnTo>
                <a:lnTo>
                  <a:pt x="2367820" y="805071"/>
                </a:lnTo>
                <a:lnTo>
                  <a:pt x="2357166" y="810093"/>
                </a:lnTo>
                <a:lnTo>
                  <a:pt x="2346511" y="814613"/>
                </a:lnTo>
                <a:lnTo>
                  <a:pt x="2335323" y="818631"/>
                </a:lnTo>
                <a:lnTo>
                  <a:pt x="2324136" y="822649"/>
                </a:lnTo>
                <a:lnTo>
                  <a:pt x="2312949" y="825662"/>
                </a:lnTo>
                <a:lnTo>
                  <a:pt x="2301228" y="828173"/>
                </a:lnTo>
                <a:lnTo>
                  <a:pt x="2288975" y="830182"/>
                </a:lnTo>
                <a:lnTo>
                  <a:pt x="2277255" y="831689"/>
                </a:lnTo>
                <a:lnTo>
                  <a:pt x="2265002" y="832191"/>
                </a:lnTo>
                <a:lnTo>
                  <a:pt x="2252216" y="832693"/>
                </a:lnTo>
                <a:lnTo>
                  <a:pt x="1215383" y="832693"/>
                </a:lnTo>
                <a:lnTo>
                  <a:pt x="1207897" y="832693"/>
                </a:lnTo>
                <a:lnTo>
                  <a:pt x="1032780" y="832693"/>
                </a:lnTo>
                <a:lnTo>
                  <a:pt x="1023724" y="832693"/>
                </a:lnTo>
                <a:lnTo>
                  <a:pt x="199922" y="832693"/>
                </a:lnTo>
                <a:lnTo>
                  <a:pt x="189353" y="832232"/>
                </a:lnTo>
                <a:lnTo>
                  <a:pt x="179225" y="831771"/>
                </a:lnTo>
                <a:lnTo>
                  <a:pt x="169537" y="830387"/>
                </a:lnTo>
                <a:lnTo>
                  <a:pt x="159409" y="828541"/>
                </a:lnTo>
                <a:lnTo>
                  <a:pt x="149721" y="826235"/>
                </a:lnTo>
                <a:lnTo>
                  <a:pt x="140474" y="823467"/>
                </a:lnTo>
                <a:lnTo>
                  <a:pt x="131226" y="819776"/>
                </a:lnTo>
                <a:lnTo>
                  <a:pt x="121979" y="816086"/>
                </a:lnTo>
                <a:lnTo>
                  <a:pt x="113172" y="811934"/>
                </a:lnTo>
                <a:lnTo>
                  <a:pt x="104365" y="807321"/>
                </a:lnTo>
                <a:lnTo>
                  <a:pt x="95998" y="802246"/>
                </a:lnTo>
                <a:lnTo>
                  <a:pt x="88071" y="796711"/>
                </a:lnTo>
                <a:lnTo>
                  <a:pt x="80145" y="791175"/>
                </a:lnTo>
                <a:lnTo>
                  <a:pt x="72659" y="784716"/>
                </a:lnTo>
                <a:lnTo>
                  <a:pt x="65173" y="778258"/>
                </a:lnTo>
                <a:lnTo>
                  <a:pt x="58568" y="771338"/>
                </a:lnTo>
                <a:lnTo>
                  <a:pt x="51962" y="763957"/>
                </a:lnTo>
                <a:lnTo>
                  <a:pt x="45357" y="756576"/>
                </a:lnTo>
                <a:lnTo>
                  <a:pt x="39632" y="748734"/>
                </a:lnTo>
                <a:lnTo>
                  <a:pt x="33908" y="740430"/>
                </a:lnTo>
                <a:lnTo>
                  <a:pt x="28623" y="731665"/>
                </a:lnTo>
                <a:lnTo>
                  <a:pt x="24220" y="722900"/>
                </a:lnTo>
                <a:lnTo>
                  <a:pt x="19816" y="714135"/>
                </a:lnTo>
                <a:lnTo>
                  <a:pt x="15413" y="704909"/>
                </a:lnTo>
                <a:lnTo>
                  <a:pt x="11890" y="695221"/>
                </a:lnTo>
                <a:lnTo>
                  <a:pt x="8807" y="685533"/>
                </a:lnTo>
                <a:lnTo>
                  <a:pt x="6165" y="675384"/>
                </a:lnTo>
                <a:lnTo>
                  <a:pt x="3963" y="665235"/>
                </a:lnTo>
                <a:lnTo>
                  <a:pt x="2202" y="655086"/>
                </a:lnTo>
                <a:lnTo>
                  <a:pt x="881" y="644476"/>
                </a:lnTo>
                <a:lnTo>
                  <a:pt x="0" y="633866"/>
                </a:lnTo>
                <a:lnTo>
                  <a:pt x="0" y="623256"/>
                </a:lnTo>
                <a:lnTo>
                  <a:pt x="0" y="612645"/>
                </a:lnTo>
                <a:lnTo>
                  <a:pt x="881" y="602035"/>
                </a:lnTo>
                <a:lnTo>
                  <a:pt x="2202" y="591425"/>
                </a:lnTo>
                <a:lnTo>
                  <a:pt x="3963" y="580815"/>
                </a:lnTo>
                <a:lnTo>
                  <a:pt x="6165" y="571127"/>
                </a:lnTo>
                <a:lnTo>
                  <a:pt x="8807" y="560978"/>
                </a:lnTo>
                <a:lnTo>
                  <a:pt x="11890" y="551290"/>
                </a:lnTo>
                <a:lnTo>
                  <a:pt x="15413" y="541603"/>
                </a:lnTo>
                <a:lnTo>
                  <a:pt x="19816" y="532376"/>
                </a:lnTo>
                <a:lnTo>
                  <a:pt x="24220" y="523611"/>
                </a:lnTo>
                <a:lnTo>
                  <a:pt x="28623" y="514846"/>
                </a:lnTo>
                <a:lnTo>
                  <a:pt x="33908" y="506081"/>
                </a:lnTo>
                <a:lnTo>
                  <a:pt x="39632" y="497778"/>
                </a:lnTo>
                <a:lnTo>
                  <a:pt x="45357" y="489935"/>
                </a:lnTo>
                <a:lnTo>
                  <a:pt x="51962" y="482554"/>
                </a:lnTo>
                <a:lnTo>
                  <a:pt x="58568" y="475173"/>
                </a:lnTo>
                <a:lnTo>
                  <a:pt x="65173" y="468253"/>
                </a:lnTo>
                <a:lnTo>
                  <a:pt x="72659" y="461795"/>
                </a:lnTo>
                <a:lnTo>
                  <a:pt x="80145" y="455337"/>
                </a:lnTo>
                <a:lnTo>
                  <a:pt x="88071" y="449801"/>
                </a:lnTo>
                <a:lnTo>
                  <a:pt x="95998" y="444265"/>
                </a:lnTo>
                <a:lnTo>
                  <a:pt x="104365" y="439190"/>
                </a:lnTo>
                <a:lnTo>
                  <a:pt x="113172" y="434577"/>
                </a:lnTo>
                <a:lnTo>
                  <a:pt x="121979" y="430425"/>
                </a:lnTo>
                <a:lnTo>
                  <a:pt x="131226" y="426735"/>
                </a:lnTo>
                <a:lnTo>
                  <a:pt x="140474" y="423044"/>
                </a:lnTo>
                <a:lnTo>
                  <a:pt x="149721" y="420277"/>
                </a:lnTo>
                <a:lnTo>
                  <a:pt x="159409" y="417970"/>
                </a:lnTo>
                <a:lnTo>
                  <a:pt x="169537" y="416125"/>
                </a:lnTo>
                <a:lnTo>
                  <a:pt x="179225" y="414741"/>
                </a:lnTo>
                <a:lnTo>
                  <a:pt x="189353" y="414279"/>
                </a:lnTo>
                <a:lnTo>
                  <a:pt x="199922" y="413818"/>
                </a:lnTo>
                <a:lnTo>
                  <a:pt x="208289" y="413818"/>
                </a:lnTo>
                <a:lnTo>
                  <a:pt x="216655" y="414741"/>
                </a:lnTo>
                <a:lnTo>
                  <a:pt x="225022" y="415663"/>
                </a:lnTo>
                <a:lnTo>
                  <a:pt x="232949" y="417047"/>
                </a:lnTo>
                <a:lnTo>
                  <a:pt x="235150" y="398595"/>
                </a:lnTo>
                <a:lnTo>
                  <a:pt x="237792" y="380603"/>
                </a:lnTo>
                <a:lnTo>
                  <a:pt x="241315" y="363073"/>
                </a:lnTo>
                <a:lnTo>
                  <a:pt x="245719" y="345543"/>
                </a:lnTo>
                <a:lnTo>
                  <a:pt x="250563" y="328936"/>
                </a:lnTo>
                <a:lnTo>
                  <a:pt x="256287" y="311867"/>
                </a:lnTo>
                <a:lnTo>
                  <a:pt x="262893" y="295721"/>
                </a:lnTo>
                <a:lnTo>
                  <a:pt x="269938" y="280036"/>
                </a:lnTo>
                <a:lnTo>
                  <a:pt x="277865" y="264352"/>
                </a:lnTo>
                <a:lnTo>
                  <a:pt x="286232" y="249128"/>
                </a:lnTo>
                <a:lnTo>
                  <a:pt x="295039" y="234827"/>
                </a:lnTo>
                <a:lnTo>
                  <a:pt x="305167" y="220527"/>
                </a:lnTo>
                <a:lnTo>
                  <a:pt x="315295" y="206687"/>
                </a:lnTo>
                <a:lnTo>
                  <a:pt x="325864" y="193770"/>
                </a:lnTo>
                <a:lnTo>
                  <a:pt x="337313" y="180853"/>
                </a:lnTo>
                <a:lnTo>
                  <a:pt x="349203" y="168859"/>
                </a:lnTo>
                <a:lnTo>
                  <a:pt x="361973" y="157326"/>
                </a:lnTo>
                <a:lnTo>
                  <a:pt x="374743" y="146716"/>
                </a:lnTo>
                <a:lnTo>
                  <a:pt x="388394" y="136106"/>
                </a:lnTo>
                <a:lnTo>
                  <a:pt x="402045" y="126880"/>
                </a:lnTo>
                <a:lnTo>
                  <a:pt x="416577" y="117653"/>
                </a:lnTo>
                <a:lnTo>
                  <a:pt x="431109" y="109350"/>
                </a:lnTo>
                <a:lnTo>
                  <a:pt x="446081" y="101507"/>
                </a:lnTo>
                <a:lnTo>
                  <a:pt x="461493" y="94587"/>
                </a:lnTo>
                <a:lnTo>
                  <a:pt x="477346" y="88590"/>
                </a:lnTo>
                <a:lnTo>
                  <a:pt x="493639" y="83054"/>
                </a:lnTo>
                <a:lnTo>
                  <a:pt x="510373" y="78441"/>
                </a:lnTo>
                <a:lnTo>
                  <a:pt x="527107" y="74751"/>
                </a:lnTo>
                <a:lnTo>
                  <a:pt x="544280" y="71522"/>
                </a:lnTo>
                <a:lnTo>
                  <a:pt x="561454" y="69676"/>
                </a:lnTo>
                <a:lnTo>
                  <a:pt x="579069" y="68292"/>
                </a:lnTo>
                <a:lnTo>
                  <a:pt x="596683" y="67831"/>
                </a:lnTo>
                <a:lnTo>
                  <a:pt x="610774" y="67831"/>
                </a:lnTo>
                <a:lnTo>
                  <a:pt x="624866" y="68754"/>
                </a:lnTo>
                <a:lnTo>
                  <a:pt x="638517" y="70138"/>
                </a:lnTo>
                <a:lnTo>
                  <a:pt x="652168" y="71983"/>
                </a:lnTo>
                <a:lnTo>
                  <a:pt x="665819" y="74751"/>
                </a:lnTo>
                <a:lnTo>
                  <a:pt x="679029" y="77519"/>
                </a:lnTo>
                <a:lnTo>
                  <a:pt x="692240" y="80748"/>
                </a:lnTo>
                <a:lnTo>
                  <a:pt x="705010" y="84900"/>
                </a:lnTo>
                <a:lnTo>
                  <a:pt x="717781" y="89052"/>
                </a:lnTo>
                <a:lnTo>
                  <a:pt x="730111" y="94126"/>
                </a:lnTo>
                <a:lnTo>
                  <a:pt x="742441" y="99662"/>
                </a:lnTo>
                <a:lnTo>
                  <a:pt x="754771" y="105198"/>
                </a:lnTo>
                <a:lnTo>
                  <a:pt x="766660" y="111656"/>
                </a:lnTo>
                <a:lnTo>
                  <a:pt x="778110" y="118115"/>
                </a:lnTo>
                <a:lnTo>
                  <a:pt x="789559" y="125034"/>
                </a:lnTo>
                <a:lnTo>
                  <a:pt x="800568" y="132877"/>
                </a:lnTo>
                <a:lnTo>
                  <a:pt x="811136" y="140719"/>
                </a:lnTo>
                <a:lnTo>
                  <a:pt x="821705" y="149023"/>
                </a:lnTo>
                <a:lnTo>
                  <a:pt x="831833" y="157788"/>
                </a:lnTo>
                <a:lnTo>
                  <a:pt x="841521" y="166553"/>
                </a:lnTo>
                <a:lnTo>
                  <a:pt x="851209" y="176240"/>
                </a:lnTo>
                <a:lnTo>
                  <a:pt x="860456" y="185928"/>
                </a:lnTo>
                <a:lnTo>
                  <a:pt x="869263" y="195616"/>
                </a:lnTo>
                <a:lnTo>
                  <a:pt x="878070" y="206226"/>
                </a:lnTo>
                <a:lnTo>
                  <a:pt x="885997" y="216836"/>
                </a:lnTo>
                <a:lnTo>
                  <a:pt x="893923" y="227908"/>
                </a:lnTo>
                <a:lnTo>
                  <a:pt x="901409" y="239441"/>
                </a:lnTo>
                <a:lnTo>
                  <a:pt x="908455" y="250974"/>
                </a:lnTo>
                <a:lnTo>
                  <a:pt x="915060" y="262968"/>
                </a:lnTo>
                <a:lnTo>
                  <a:pt x="921225" y="274962"/>
                </a:lnTo>
                <a:lnTo>
                  <a:pt x="927390" y="287418"/>
                </a:lnTo>
                <a:lnTo>
                  <a:pt x="932675" y="300334"/>
                </a:lnTo>
                <a:lnTo>
                  <a:pt x="947206" y="298950"/>
                </a:lnTo>
                <a:lnTo>
                  <a:pt x="961738" y="298489"/>
                </a:lnTo>
                <a:lnTo>
                  <a:pt x="973628" y="298950"/>
                </a:lnTo>
                <a:lnTo>
                  <a:pt x="985517" y="299412"/>
                </a:lnTo>
                <a:lnTo>
                  <a:pt x="996967" y="300796"/>
                </a:lnTo>
                <a:lnTo>
                  <a:pt x="1008416" y="303102"/>
                </a:lnTo>
                <a:lnTo>
                  <a:pt x="1019865" y="305409"/>
                </a:lnTo>
                <a:lnTo>
                  <a:pt x="1030874" y="308177"/>
                </a:lnTo>
                <a:lnTo>
                  <a:pt x="1041883" y="311867"/>
                </a:lnTo>
                <a:lnTo>
                  <a:pt x="1052451" y="315558"/>
                </a:lnTo>
                <a:lnTo>
                  <a:pt x="1062580" y="320171"/>
                </a:lnTo>
                <a:lnTo>
                  <a:pt x="1073148" y="325245"/>
                </a:lnTo>
                <a:lnTo>
                  <a:pt x="1082836" y="330320"/>
                </a:lnTo>
                <a:lnTo>
                  <a:pt x="1092524" y="336317"/>
                </a:lnTo>
                <a:lnTo>
                  <a:pt x="1102212" y="342314"/>
                </a:lnTo>
                <a:lnTo>
                  <a:pt x="1104422" y="344051"/>
                </a:lnTo>
                <a:lnTo>
                  <a:pt x="1109495" y="339004"/>
                </a:lnTo>
                <a:lnTo>
                  <a:pt x="1119084" y="330466"/>
                </a:lnTo>
                <a:lnTo>
                  <a:pt x="1128673" y="321928"/>
                </a:lnTo>
                <a:lnTo>
                  <a:pt x="1139328" y="313892"/>
                </a:lnTo>
                <a:lnTo>
                  <a:pt x="1149983" y="306359"/>
                </a:lnTo>
                <a:lnTo>
                  <a:pt x="1160637" y="298825"/>
                </a:lnTo>
                <a:lnTo>
                  <a:pt x="1172358" y="292296"/>
                </a:lnTo>
                <a:lnTo>
                  <a:pt x="1184078" y="285767"/>
                </a:lnTo>
                <a:lnTo>
                  <a:pt x="1195798" y="280243"/>
                </a:lnTo>
                <a:lnTo>
                  <a:pt x="1208584" y="274718"/>
                </a:lnTo>
                <a:lnTo>
                  <a:pt x="1220837" y="269696"/>
                </a:lnTo>
                <a:lnTo>
                  <a:pt x="1233622" y="265678"/>
                </a:lnTo>
                <a:lnTo>
                  <a:pt x="1246941" y="261661"/>
                </a:lnTo>
                <a:lnTo>
                  <a:pt x="1260259" y="258647"/>
                </a:lnTo>
                <a:lnTo>
                  <a:pt x="1274111" y="256136"/>
                </a:lnTo>
                <a:lnTo>
                  <a:pt x="1287962" y="253625"/>
                </a:lnTo>
                <a:lnTo>
                  <a:pt x="1301813" y="252118"/>
                </a:lnTo>
                <a:lnTo>
                  <a:pt x="1316197" y="251616"/>
                </a:lnTo>
                <a:lnTo>
                  <a:pt x="1330581" y="251114"/>
                </a:lnTo>
                <a:lnTo>
                  <a:pt x="1348161" y="251616"/>
                </a:lnTo>
                <a:lnTo>
                  <a:pt x="1365741" y="253123"/>
                </a:lnTo>
                <a:lnTo>
                  <a:pt x="1372134" y="239060"/>
                </a:lnTo>
                <a:lnTo>
                  <a:pt x="1379593" y="225500"/>
                </a:lnTo>
                <a:lnTo>
                  <a:pt x="1387051" y="212442"/>
                </a:lnTo>
                <a:lnTo>
                  <a:pt x="1395042" y="199384"/>
                </a:lnTo>
                <a:lnTo>
                  <a:pt x="1403566" y="186829"/>
                </a:lnTo>
                <a:lnTo>
                  <a:pt x="1412622" y="174273"/>
                </a:lnTo>
                <a:lnTo>
                  <a:pt x="1422212" y="162220"/>
                </a:lnTo>
                <a:lnTo>
                  <a:pt x="1431801" y="150668"/>
                </a:lnTo>
                <a:lnTo>
                  <a:pt x="1442456" y="139117"/>
                </a:lnTo>
                <a:lnTo>
                  <a:pt x="1453110" y="128570"/>
                </a:lnTo>
                <a:lnTo>
                  <a:pt x="1464298" y="118024"/>
                </a:lnTo>
                <a:lnTo>
                  <a:pt x="1476018" y="107477"/>
                </a:lnTo>
                <a:lnTo>
                  <a:pt x="1487738" y="97934"/>
                </a:lnTo>
                <a:lnTo>
                  <a:pt x="1499991" y="88392"/>
                </a:lnTo>
                <a:lnTo>
                  <a:pt x="1512777" y="79352"/>
                </a:lnTo>
                <a:lnTo>
                  <a:pt x="1525563" y="70814"/>
                </a:lnTo>
                <a:lnTo>
                  <a:pt x="1538881" y="62276"/>
                </a:lnTo>
                <a:lnTo>
                  <a:pt x="1552732" y="54743"/>
                </a:lnTo>
                <a:lnTo>
                  <a:pt x="1566583" y="47712"/>
                </a:lnTo>
                <a:lnTo>
                  <a:pt x="1580967" y="40680"/>
                </a:lnTo>
                <a:lnTo>
                  <a:pt x="1595884" y="34654"/>
                </a:lnTo>
                <a:lnTo>
                  <a:pt x="1610801" y="28627"/>
                </a:lnTo>
                <a:lnTo>
                  <a:pt x="1625717" y="23102"/>
                </a:lnTo>
                <a:lnTo>
                  <a:pt x="1641167" y="18582"/>
                </a:lnTo>
                <a:lnTo>
                  <a:pt x="1656616" y="14062"/>
                </a:lnTo>
                <a:lnTo>
                  <a:pt x="1672598" y="10547"/>
                </a:lnTo>
                <a:lnTo>
                  <a:pt x="1688580" y="7533"/>
                </a:lnTo>
                <a:lnTo>
                  <a:pt x="1705095" y="4520"/>
                </a:lnTo>
                <a:lnTo>
                  <a:pt x="1721610" y="2511"/>
                </a:lnTo>
                <a:lnTo>
                  <a:pt x="1738125" y="1004"/>
                </a:lnTo>
                <a:close/>
              </a:path>
            </a:pathLst>
          </a:custGeom>
          <a:gradFill>
            <a:gsLst>
              <a:gs pos="0">
                <a:srgbClr val="F3FBFE">
                  <a:lumMod val="95000"/>
                  <a:alpha val="0"/>
                </a:srgbClr>
              </a:gs>
              <a:gs pos="100000">
                <a:srgbClr val="BAE6F6"/>
              </a:gs>
            </a:gsLst>
            <a:lin ang="5400000" scaled="0"/>
          </a:gradFill>
          <a:ln w="12700" cap="flat" cmpd="sng" algn="ctr">
            <a:solidFill>
              <a:srgbClr val="BAE6F6">
                <a:lumMod val="50000"/>
              </a:srgbClr>
            </a:solidFill>
            <a:prstDash val="solid"/>
            <a:miter lim="800000"/>
          </a:ln>
          <a:effectLst/>
        </p:spPr>
        <p:txBody>
          <a:bodyPr wrap="square" rtlCol="0" anchor="ctr">
            <a:noAutofit/>
          </a:bodyP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文本框 55">
            <a:extLst>
              <a:ext uri="{FF2B5EF4-FFF2-40B4-BE49-F238E27FC236}">
                <a16:creationId xmlns:a16="http://schemas.microsoft.com/office/drawing/2014/main" xmlns="" id="{5A8A5AC0-1944-4604-AA10-FF4FB9A9BD8E}"/>
              </a:ext>
            </a:extLst>
          </p:cNvPr>
          <p:cNvSpPr txBox="1"/>
          <p:nvPr/>
        </p:nvSpPr>
        <p:spPr>
          <a:xfrm>
            <a:off x="2926278" y="5469237"/>
            <a:ext cx="1665174" cy="338554"/>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data</a:t>
            </a:r>
            <a:endParaRPr kumimoji="0" lang="en-US"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2" name="组合 51">
            <a:extLst>
              <a:ext uri="{FF2B5EF4-FFF2-40B4-BE49-F238E27FC236}">
                <a16:creationId xmlns:a16="http://schemas.microsoft.com/office/drawing/2014/main" xmlns="" id="{5F25764F-BC9F-4990-8FF4-11AB842DB653}"/>
              </a:ext>
            </a:extLst>
          </p:cNvPr>
          <p:cNvGrpSpPr/>
          <p:nvPr/>
        </p:nvGrpSpPr>
        <p:grpSpPr>
          <a:xfrm>
            <a:off x="2796876" y="5519354"/>
            <a:ext cx="163140" cy="254442"/>
            <a:chOff x="3236394" y="6355976"/>
            <a:chExt cx="165443" cy="253880"/>
          </a:xfrm>
        </p:grpSpPr>
        <p:sp>
          <p:nvSpPr>
            <p:cNvPr id="53" name="燕尾形 235">
              <a:extLst>
                <a:ext uri="{FF2B5EF4-FFF2-40B4-BE49-F238E27FC236}">
                  <a16:creationId xmlns:a16="http://schemas.microsoft.com/office/drawing/2014/main" xmlns="" id="{0D24A2C2-6E5F-40D1-9BFF-56D8175D81D1}"/>
                </a:ext>
              </a:extLst>
            </p:cNvPr>
            <p:cNvSpPr/>
            <p:nvPr/>
          </p:nvSpPr>
          <p:spPr>
            <a:xfrm rot="16200000" flipV="1">
              <a:off x="3252228" y="6460246"/>
              <a:ext cx="133776" cy="165443"/>
            </a:xfrm>
            <a:prstGeom prst="chevron">
              <a:avLst/>
            </a:prstGeom>
            <a:solidFill>
              <a:srgbClr val="BAE6F6">
                <a:lumMod val="90000"/>
              </a:srgbClr>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燕尾形 236">
              <a:extLst>
                <a:ext uri="{FF2B5EF4-FFF2-40B4-BE49-F238E27FC236}">
                  <a16:creationId xmlns:a16="http://schemas.microsoft.com/office/drawing/2014/main" xmlns="" id="{367C32E1-D233-4F35-A2D1-E2EF69638A9E}"/>
                </a:ext>
              </a:extLst>
            </p:cNvPr>
            <p:cNvSpPr/>
            <p:nvPr/>
          </p:nvSpPr>
          <p:spPr>
            <a:xfrm rot="16200000" flipV="1">
              <a:off x="3252228" y="6340142"/>
              <a:ext cx="133776" cy="165443"/>
            </a:xfrm>
            <a:prstGeom prst="chevron">
              <a:avLst/>
            </a:prstGeom>
            <a:solidFill>
              <a:srgbClr val="B2B2B2"/>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5" name="组合 54">
            <a:extLst>
              <a:ext uri="{FF2B5EF4-FFF2-40B4-BE49-F238E27FC236}">
                <a16:creationId xmlns:a16="http://schemas.microsoft.com/office/drawing/2014/main" xmlns="" id="{7C43A072-F642-444D-BD47-18EFFDEA9977}"/>
              </a:ext>
            </a:extLst>
          </p:cNvPr>
          <p:cNvGrpSpPr/>
          <p:nvPr/>
        </p:nvGrpSpPr>
        <p:grpSpPr>
          <a:xfrm>
            <a:off x="792375" y="5531456"/>
            <a:ext cx="184098" cy="242829"/>
            <a:chOff x="4348613" y="6304371"/>
            <a:chExt cx="106382" cy="302349"/>
          </a:xfrm>
        </p:grpSpPr>
        <p:sp>
          <p:nvSpPr>
            <p:cNvPr id="56" name="燕尾形 233">
              <a:extLst>
                <a:ext uri="{FF2B5EF4-FFF2-40B4-BE49-F238E27FC236}">
                  <a16:creationId xmlns:a16="http://schemas.microsoft.com/office/drawing/2014/main" xmlns="" id="{F1CC46D2-ACFB-4C05-8AA3-74FF3BE5257C}"/>
                </a:ext>
              </a:extLst>
            </p:cNvPr>
            <p:cNvSpPr/>
            <p:nvPr/>
          </p:nvSpPr>
          <p:spPr>
            <a:xfrm rot="5400000" flipV="1">
              <a:off x="4316887" y="6336097"/>
              <a:ext cx="169834" cy="106381"/>
            </a:xfrm>
            <a:prstGeom prst="chevron">
              <a:avLst/>
            </a:prstGeom>
            <a:solidFill>
              <a:srgbClr val="BAE6F6">
                <a:lumMod val="90000"/>
              </a:srgbClr>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燕尾形 234">
              <a:extLst>
                <a:ext uri="{FF2B5EF4-FFF2-40B4-BE49-F238E27FC236}">
                  <a16:creationId xmlns:a16="http://schemas.microsoft.com/office/drawing/2014/main" xmlns="" id="{6A0346A3-E1E4-4F73-B8E2-31E87576121D}"/>
                </a:ext>
              </a:extLst>
            </p:cNvPr>
            <p:cNvSpPr/>
            <p:nvPr/>
          </p:nvSpPr>
          <p:spPr>
            <a:xfrm rot="5400000" flipV="1">
              <a:off x="4316888" y="6468612"/>
              <a:ext cx="169834" cy="106381"/>
            </a:xfrm>
            <a:prstGeom prst="chevron">
              <a:avLst/>
            </a:prstGeom>
            <a:solidFill>
              <a:srgbClr val="B2B2B2"/>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8" name="文本框 55">
            <a:extLst>
              <a:ext uri="{FF2B5EF4-FFF2-40B4-BE49-F238E27FC236}">
                <a16:creationId xmlns:a16="http://schemas.microsoft.com/office/drawing/2014/main" xmlns="" id="{7C37248B-5B46-41D3-BC21-C367B419E784}"/>
              </a:ext>
            </a:extLst>
          </p:cNvPr>
          <p:cNvSpPr txBox="1"/>
          <p:nvPr/>
        </p:nvSpPr>
        <p:spPr>
          <a:xfrm>
            <a:off x="1040961" y="4563641"/>
            <a:ext cx="917167"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 service</a:t>
            </a:r>
            <a:endParaRPr kumimoji="0" lang="en-US"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55">
            <a:extLst>
              <a:ext uri="{FF2B5EF4-FFF2-40B4-BE49-F238E27FC236}">
                <a16:creationId xmlns:a16="http://schemas.microsoft.com/office/drawing/2014/main" xmlns="" id="{48F14B45-8152-4C41-AB47-918369EEE710}"/>
              </a:ext>
            </a:extLst>
          </p:cNvPr>
          <p:cNvSpPr txBox="1"/>
          <p:nvPr/>
        </p:nvSpPr>
        <p:spPr>
          <a:xfrm>
            <a:off x="2795476" y="4563641"/>
            <a:ext cx="1262042"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Ecosystem service</a:t>
            </a:r>
            <a:endParaRPr kumimoji="0" lang="en-US"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文本框 59">
            <a:extLst>
              <a:ext uri="{FF2B5EF4-FFF2-40B4-BE49-F238E27FC236}">
                <a16:creationId xmlns:a16="http://schemas.microsoft.com/office/drawing/2014/main" xmlns="" id="{41A68C73-F12C-4CAF-B1F7-341CEF101490}"/>
              </a:ext>
            </a:extLst>
          </p:cNvPr>
          <p:cNvSpPr txBox="1"/>
          <p:nvPr/>
        </p:nvSpPr>
        <p:spPr>
          <a:xfrm>
            <a:off x="1727547" y="4105228"/>
            <a:ext cx="1484702" cy="338554"/>
          </a:xfrm>
          <a:prstGeom prst="rect">
            <a:avLst/>
          </a:prstGeom>
          <a:solidFill>
            <a:srgbClr val="EC706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NAIE</a:t>
            </a:r>
            <a:endParaRPr kumimoji="0" lang="zh-CN" altLang="en-US" sz="1600" b="1"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文本框 55">
            <a:extLst>
              <a:ext uri="{FF2B5EF4-FFF2-40B4-BE49-F238E27FC236}">
                <a16:creationId xmlns:a16="http://schemas.microsoft.com/office/drawing/2014/main" xmlns="" id="{92B17B10-EB1D-4F52-A5F9-CDA6BFCA7686}"/>
              </a:ext>
            </a:extLst>
          </p:cNvPr>
          <p:cNvSpPr txBox="1"/>
          <p:nvPr/>
        </p:nvSpPr>
        <p:spPr>
          <a:xfrm>
            <a:off x="1871200" y="4563641"/>
            <a:ext cx="983384"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service</a:t>
            </a:r>
            <a:endParaRPr kumimoji="0" lang="en-US" sz="16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文本框 55">
            <a:extLst>
              <a:ext uri="{FF2B5EF4-FFF2-40B4-BE49-F238E27FC236}">
                <a16:creationId xmlns:a16="http://schemas.microsoft.com/office/drawing/2014/main" xmlns="" id="{BBD612F6-A6F9-49E3-B53F-BB4A085E73B8}"/>
              </a:ext>
            </a:extLst>
          </p:cNvPr>
          <p:cNvSpPr txBox="1"/>
          <p:nvPr/>
        </p:nvSpPr>
        <p:spPr>
          <a:xfrm>
            <a:off x="810921" y="5483351"/>
            <a:ext cx="1215788" cy="338554"/>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a:t>
            </a:r>
            <a:endParaRPr kumimoji="0" lang="en-US"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66788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mtClean="0">
                <a:sym typeface="Huawei Sans" panose="020C0503030203020204" pitchFamily="34" charset="0"/>
              </a:rPr>
              <a:t>Requirement description:</a:t>
            </a:r>
          </a:p>
          <a:p>
            <a:r>
              <a:rPr lang="en-US" altLang="zh-CN" smtClean="0">
                <a:sym typeface="Huawei Sans" panose="020C0503030203020204" pitchFamily="34" charset="0"/>
              </a:rPr>
              <a:t>Data center networks carry various services, including big data, distributed storage, high-performance computing, and GPU cluster services. Traffic sorting is a process in which data center switches identify and classify traffic packets and determine the service to which each data flow or data packet belongs.</a:t>
            </a:r>
          </a:p>
          <a:p>
            <a:r>
              <a:rPr lang="en-US" altLang="zh-CN" smtClean="0">
                <a:sym typeface="Huawei Sans" panose="020C0503030203020204" pitchFamily="34" charset="0"/>
              </a:rPr>
              <a:t>It is required that an AI algorithm for traffic classification be implemented based on the embedded AI platform APIs (compatible with TensorFlow and Caffe) of Huawei's AI Fabric switches.</a:t>
            </a:r>
          </a:p>
          <a:p>
            <a:endParaRPr lang="zh-CN" altLang="en-US" dirty="0">
              <a:sym typeface="Huawei Sans" panose="020C0503030203020204" pitchFamily="34" charset="0"/>
            </a:endParaRPr>
          </a:p>
        </p:txBody>
      </p:sp>
      <p:sp>
        <p:nvSpPr>
          <p:cNvPr id="2" name="标题 1">
            <a:extLst>
              <a:ext uri="{FF2B5EF4-FFF2-40B4-BE49-F238E27FC236}">
                <a16:creationId xmlns:a16="http://schemas.microsoft.com/office/drawing/2014/main" xmlns="" id="{B5E6F63D-5836-4E7C-A060-328BC87AA1CE}"/>
              </a:ext>
            </a:extLst>
          </p:cNvPr>
          <p:cNvSpPr>
            <a:spLocks noGrp="1"/>
          </p:cNvSpPr>
          <p:nvPr>
            <p:ph type="title"/>
          </p:nvPr>
        </p:nvSpPr>
        <p:spPr/>
        <p:txBody>
          <a:bodyPr/>
          <a:lstStyle/>
          <a:p>
            <a:r>
              <a:rPr lang="en-US" smtClean="0">
                <a:sym typeface="Huawei Sans" panose="020C0503030203020204" pitchFamily="34" charset="0"/>
              </a:rPr>
              <a:t>Example: Intelligent Traffic Sorting</a:t>
            </a:r>
            <a:endParaRPr lang="en-US" dirty="0">
              <a:sym typeface="Huawei Sans" panose="020C0503030203020204" pitchFamily="34" charset="0"/>
            </a:endParaRPr>
          </a:p>
        </p:txBody>
      </p:sp>
      <p:sp>
        <p:nvSpPr>
          <p:cNvPr id="43" name="文本占位符 2">
            <a:extLst>
              <a:ext uri="{FF2B5EF4-FFF2-40B4-BE49-F238E27FC236}">
                <a16:creationId xmlns:a16="http://schemas.microsoft.com/office/drawing/2014/main" xmlns="" id="{CB3F2D0F-A758-49AE-AC3F-E2FC18089F46}"/>
              </a:ext>
            </a:extLst>
          </p:cNvPr>
          <p:cNvSpPr txBox="1">
            <a:spLocks/>
          </p:cNvSpPr>
          <p:nvPr/>
        </p:nvSpPr>
        <p:spPr>
          <a:xfrm>
            <a:off x="468317" y="1219840"/>
            <a:ext cx="11276183" cy="1459860"/>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Font typeface="Arial" panose="020B0604020202020204" pitchFamily="34" charset="0"/>
              <a:buNone/>
            </a:pP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Font typeface="Arial" panose="020B0604020202020204" pitchFamily="34" charset="0"/>
              <a:buNone/>
            </a:pP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426832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D90C59-DB44-4461-8CD3-4229A79EC8A3}"/>
              </a:ext>
            </a:extLst>
          </p:cNvPr>
          <p:cNvSpPr>
            <a:spLocks noGrp="1"/>
          </p:cNvSpPr>
          <p:nvPr>
            <p:ph type="title"/>
          </p:nvPr>
        </p:nvSpPr>
        <p:spPr/>
        <p:txBody>
          <a:bodyPr/>
          <a:lstStyle/>
          <a:p>
            <a:r>
              <a:rPr lang="en-US" smtClean="0">
                <a:sym typeface="Huawei Sans" panose="020C0503030203020204" pitchFamily="34" charset="0"/>
              </a:rPr>
              <a:t>Training of the Intelligent Traffic Sorting Model</a:t>
            </a:r>
            <a:endParaRPr lang="en-US" dirty="0">
              <a:sym typeface="Huawei Sans" panose="020C0503030203020204" pitchFamily="34" charset="0"/>
            </a:endParaRPr>
          </a:p>
        </p:txBody>
      </p:sp>
      <p:sp>
        <p:nvSpPr>
          <p:cNvPr id="11" name="文本占位符 2">
            <a:extLst>
              <a:ext uri="{FF2B5EF4-FFF2-40B4-BE49-F238E27FC236}">
                <a16:creationId xmlns:a16="http://schemas.microsoft.com/office/drawing/2014/main" xmlns="" id="{8E050E64-DBE9-43D3-BCBE-88787F12035B}"/>
              </a:ext>
            </a:extLst>
          </p:cNvPr>
          <p:cNvSpPr txBox="1">
            <a:spLocks/>
          </p:cNvSpPr>
          <p:nvPr/>
        </p:nvSpPr>
        <p:spPr>
          <a:xfrm>
            <a:off x="468317" y="1233488"/>
            <a:ext cx="11276183" cy="794344"/>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The dataset, algorithm model, and training environment required for intelligent traffic sorting can be provided by the iMaster NAIE.</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a:extLst>
              <a:ext uri="{FF2B5EF4-FFF2-40B4-BE49-F238E27FC236}">
                <a16:creationId xmlns:a16="http://schemas.microsoft.com/office/drawing/2014/main" xmlns="" id="{126E75AF-C510-478D-A03F-E00DB5CDB553}"/>
              </a:ext>
            </a:extLst>
          </p:cNvPr>
          <p:cNvGrpSpPr/>
          <p:nvPr/>
        </p:nvGrpSpPr>
        <p:grpSpPr>
          <a:xfrm>
            <a:off x="4095612" y="5179564"/>
            <a:ext cx="3927751" cy="794344"/>
            <a:chOff x="1799815" y="2106108"/>
            <a:chExt cx="3169775" cy="521267"/>
          </a:xfrm>
        </p:grpSpPr>
        <p:sp>
          <p:nvSpPr>
            <p:cNvPr id="48" name="梯形 47">
              <a:extLst>
                <a:ext uri="{FF2B5EF4-FFF2-40B4-BE49-F238E27FC236}">
                  <a16:creationId xmlns:a16="http://schemas.microsoft.com/office/drawing/2014/main" xmlns="" id="{0FEA2BCC-AC57-4385-9334-E0B561A363A4}"/>
                </a:ext>
              </a:extLst>
            </p:cNvPr>
            <p:cNvSpPr/>
            <p:nvPr/>
          </p:nvSpPr>
          <p:spPr bwMode="auto">
            <a:xfrm>
              <a:off x="1799815" y="2106108"/>
              <a:ext cx="3169775" cy="521267"/>
            </a:xfrm>
            <a:prstGeom prst="trapezoid">
              <a:avLst>
                <a:gd name="adj" fmla="val 86951"/>
              </a:avLst>
            </a:prstGeom>
            <a:gradFill>
              <a:gsLst>
                <a:gs pos="0">
                  <a:srgbClr val="99DFF9"/>
                </a:gs>
                <a:gs pos="100000">
                  <a:srgbClr val="F3FBFE">
                    <a:lumMod val="95000"/>
                    <a:alpha val="0"/>
                  </a:srgbClr>
                </a:gs>
              </a:gsLst>
              <a:lin ang="16200000" scaled="0"/>
            </a:gradFill>
            <a:ln w="3175">
              <a:solidFill>
                <a:sysClr val="windowText" lastClr="000000">
                  <a:lumMod val="50000"/>
                  <a:lumOff val="50000"/>
                  <a:alpha val="0"/>
                </a:sysClr>
              </a:solidFill>
              <a:miter lim="800000"/>
              <a:headEnd/>
              <a:tailEnd/>
            </a:ln>
          </p:spPr>
          <p:txBody>
            <a:bodyP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a:extLst>
                <a:ext uri="{FF2B5EF4-FFF2-40B4-BE49-F238E27FC236}">
                  <a16:creationId xmlns:a16="http://schemas.microsoft.com/office/drawing/2014/main" xmlns="" id="{9BFB7E6B-ECC8-4433-891F-2D430AD54F08}"/>
                </a:ext>
              </a:extLst>
            </p:cNvPr>
            <p:cNvSpPr/>
            <p:nvPr/>
          </p:nvSpPr>
          <p:spPr>
            <a:xfrm>
              <a:off x="1814726" y="2118178"/>
              <a:ext cx="3139222" cy="508023"/>
            </a:xfrm>
            <a:prstGeom prst="trapezoid">
              <a:avLst>
                <a:gd name="adj" fmla="val 69565"/>
              </a:avLst>
            </a:prstGeom>
            <a:gradFill flip="none" rotWithShape="1">
              <a:gsLst>
                <a:gs pos="0">
                  <a:srgbClr val="BAE6F6">
                    <a:alpha val="50000"/>
                  </a:srgbClr>
                </a:gs>
                <a:gs pos="50000">
                  <a:srgbClr val="BAE6F6">
                    <a:alpha val="20000"/>
                  </a:srgbClr>
                </a:gs>
                <a:gs pos="100000">
                  <a:srgbClr val="BAE6F6">
                    <a:alpha val="0"/>
                  </a:srgbClr>
                </a:gs>
              </a:gsLst>
              <a:lin ang="16200000" scaled="1"/>
              <a:tileRect/>
            </a:gradFill>
            <a:ln w="6350" cap="flat" cmpd="sng" algn="ctr">
              <a:gradFill>
                <a:gsLst>
                  <a:gs pos="5000">
                    <a:srgbClr val="BAE6F6">
                      <a:lumMod val="50000"/>
                      <a:alpha val="0"/>
                    </a:srgbClr>
                  </a:gs>
                  <a:gs pos="47000">
                    <a:sysClr val="windowText" lastClr="000000"/>
                  </a:gs>
                  <a:gs pos="100000">
                    <a:sysClr val="windowText" lastClr="000000"/>
                  </a:gs>
                </a:gsLst>
                <a:lin ang="5400000" scaled="0"/>
              </a:gradFill>
              <a:prstDash val="solid"/>
              <a:miter lim="800000"/>
            </a:ln>
            <a:effectLst/>
          </p:spPr>
          <p:txBody>
            <a:bodyPr rtlCol="0" anchor="ctr">
              <a:noAutofit/>
            </a:bodyPr>
            <a:lstStyle/>
            <a:p>
              <a:pPr marL="0" marR="0" lvl="0" indent="0" algn="ctr" defTabSz="95884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0" name="任意多边形 114">
            <a:extLst>
              <a:ext uri="{FF2B5EF4-FFF2-40B4-BE49-F238E27FC236}">
                <a16:creationId xmlns:a16="http://schemas.microsoft.com/office/drawing/2014/main" xmlns="" id="{1E2634B6-AC65-4675-BB25-390498130DF6}"/>
              </a:ext>
            </a:extLst>
          </p:cNvPr>
          <p:cNvSpPr/>
          <p:nvPr/>
        </p:nvSpPr>
        <p:spPr bwMode="auto">
          <a:xfrm>
            <a:off x="4533315" y="4451189"/>
            <a:ext cx="3090478" cy="1268917"/>
          </a:xfrm>
          <a:custGeom>
            <a:avLst/>
            <a:gdLst>
              <a:gd name="connsiteX0" fmla="*/ 1755172 w 2494079"/>
              <a:gd name="connsiteY0" fmla="*/ 0 h 832693"/>
              <a:gd name="connsiteX1" fmla="*/ 1772220 w 2494079"/>
              <a:gd name="connsiteY1" fmla="*/ 0 h 832693"/>
              <a:gd name="connsiteX2" fmla="*/ 1793530 w 2494079"/>
              <a:gd name="connsiteY2" fmla="*/ 502 h 832693"/>
              <a:gd name="connsiteX3" fmla="*/ 1814839 w 2494079"/>
              <a:gd name="connsiteY3" fmla="*/ 2009 h 832693"/>
              <a:gd name="connsiteX4" fmla="*/ 1835616 w 2494079"/>
              <a:gd name="connsiteY4" fmla="*/ 4018 h 832693"/>
              <a:gd name="connsiteX5" fmla="*/ 1856393 w 2494079"/>
              <a:gd name="connsiteY5" fmla="*/ 7533 h 832693"/>
              <a:gd name="connsiteX6" fmla="*/ 1876637 w 2494079"/>
              <a:gd name="connsiteY6" fmla="*/ 11551 h 832693"/>
              <a:gd name="connsiteX7" fmla="*/ 1896881 w 2494079"/>
              <a:gd name="connsiteY7" fmla="*/ 16573 h 832693"/>
              <a:gd name="connsiteX8" fmla="*/ 1916592 w 2494079"/>
              <a:gd name="connsiteY8" fmla="*/ 22600 h 832693"/>
              <a:gd name="connsiteX9" fmla="*/ 1935770 w 2494079"/>
              <a:gd name="connsiteY9" fmla="*/ 29129 h 832693"/>
              <a:gd name="connsiteX10" fmla="*/ 1954416 w 2494079"/>
              <a:gd name="connsiteY10" fmla="*/ 36663 h 832693"/>
              <a:gd name="connsiteX11" fmla="*/ 1972529 w 2494079"/>
              <a:gd name="connsiteY11" fmla="*/ 45200 h 832693"/>
              <a:gd name="connsiteX12" fmla="*/ 1990110 w 2494079"/>
              <a:gd name="connsiteY12" fmla="*/ 54240 h 832693"/>
              <a:gd name="connsiteX13" fmla="*/ 2007690 w 2494079"/>
              <a:gd name="connsiteY13" fmla="*/ 64285 h 832693"/>
              <a:gd name="connsiteX14" fmla="*/ 2024205 w 2494079"/>
              <a:gd name="connsiteY14" fmla="*/ 74330 h 832693"/>
              <a:gd name="connsiteX15" fmla="*/ 2040720 w 2494079"/>
              <a:gd name="connsiteY15" fmla="*/ 85881 h 832693"/>
              <a:gd name="connsiteX16" fmla="*/ 2056169 w 2494079"/>
              <a:gd name="connsiteY16" fmla="*/ 97432 h 832693"/>
              <a:gd name="connsiteX17" fmla="*/ 2071618 w 2494079"/>
              <a:gd name="connsiteY17" fmla="*/ 109988 h 832693"/>
              <a:gd name="connsiteX18" fmla="*/ 2086002 w 2494079"/>
              <a:gd name="connsiteY18" fmla="*/ 123046 h 832693"/>
              <a:gd name="connsiteX19" fmla="*/ 2099854 w 2494079"/>
              <a:gd name="connsiteY19" fmla="*/ 137108 h 832693"/>
              <a:gd name="connsiteX20" fmla="*/ 2112639 w 2494079"/>
              <a:gd name="connsiteY20" fmla="*/ 151171 h 832693"/>
              <a:gd name="connsiteX21" fmla="*/ 2124892 w 2494079"/>
              <a:gd name="connsiteY21" fmla="*/ 166237 h 832693"/>
              <a:gd name="connsiteX22" fmla="*/ 2137145 w 2494079"/>
              <a:gd name="connsiteY22" fmla="*/ 181806 h 832693"/>
              <a:gd name="connsiteX23" fmla="*/ 2147800 w 2494079"/>
              <a:gd name="connsiteY23" fmla="*/ 197375 h 832693"/>
              <a:gd name="connsiteX24" fmla="*/ 2157922 w 2494079"/>
              <a:gd name="connsiteY24" fmla="*/ 213949 h 832693"/>
              <a:gd name="connsiteX25" fmla="*/ 2167511 w 2494079"/>
              <a:gd name="connsiteY25" fmla="*/ 231025 h 832693"/>
              <a:gd name="connsiteX26" fmla="*/ 2176035 w 2494079"/>
              <a:gd name="connsiteY26" fmla="*/ 248100 h 832693"/>
              <a:gd name="connsiteX27" fmla="*/ 2184026 w 2494079"/>
              <a:gd name="connsiteY27" fmla="*/ 265678 h 832693"/>
              <a:gd name="connsiteX28" fmla="*/ 2190952 w 2494079"/>
              <a:gd name="connsiteY28" fmla="*/ 284261 h 832693"/>
              <a:gd name="connsiteX29" fmla="*/ 2196812 w 2494079"/>
              <a:gd name="connsiteY29" fmla="*/ 302341 h 832693"/>
              <a:gd name="connsiteX30" fmla="*/ 2202139 w 2494079"/>
              <a:gd name="connsiteY30" fmla="*/ 321426 h 832693"/>
              <a:gd name="connsiteX31" fmla="*/ 2206401 w 2494079"/>
              <a:gd name="connsiteY31" fmla="*/ 340510 h 832693"/>
              <a:gd name="connsiteX32" fmla="*/ 2209597 w 2494079"/>
              <a:gd name="connsiteY32" fmla="*/ 360097 h 832693"/>
              <a:gd name="connsiteX33" fmla="*/ 2212261 w 2494079"/>
              <a:gd name="connsiteY33" fmla="*/ 380186 h 832693"/>
              <a:gd name="connsiteX34" fmla="*/ 2221850 w 2494079"/>
              <a:gd name="connsiteY34" fmla="*/ 378680 h 832693"/>
              <a:gd name="connsiteX35" fmla="*/ 2231972 w 2494079"/>
              <a:gd name="connsiteY35" fmla="*/ 377675 h 832693"/>
              <a:gd name="connsiteX36" fmla="*/ 2242094 w 2494079"/>
              <a:gd name="connsiteY36" fmla="*/ 376671 h 832693"/>
              <a:gd name="connsiteX37" fmla="*/ 2252216 w 2494079"/>
              <a:gd name="connsiteY37" fmla="*/ 376671 h 832693"/>
              <a:gd name="connsiteX38" fmla="*/ 2265002 w 2494079"/>
              <a:gd name="connsiteY38" fmla="*/ 377173 h 832693"/>
              <a:gd name="connsiteX39" fmla="*/ 2277255 w 2494079"/>
              <a:gd name="connsiteY39" fmla="*/ 377675 h 832693"/>
              <a:gd name="connsiteX40" fmla="*/ 2288975 w 2494079"/>
              <a:gd name="connsiteY40" fmla="*/ 379182 h 832693"/>
              <a:gd name="connsiteX41" fmla="*/ 2301228 w 2494079"/>
              <a:gd name="connsiteY41" fmla="*/ 381191 h 832693"/>
              <a:gd name="connsiteX42" fmla="*/ 2312949 w 2494079"/>
              <a:gd name="connsiteY42" fmla="*/ 383702 h 832693"/>
              <a:gd name="connsiteX43" fmla="*/ 2324136 w 2494079"/>
              <a:gd name="connsiteY43" fmla="*/ 386715 h 832693"/>
              <a:gd name="connsiteX44" fmla="*/ 2335323 w 2494079"/>
              <a:gd name="connsiteY44" fmla="*/ 390733 h 832693"/>
              <a:gd name="connsiteX45" fmla="*/ 2346511 w 2494079"/>
              <a:gd name="connsiteY45" fmla="*/ 394751 h 832693"/>
              <a:gd name="connsiteX46" fmla="*/ 2357166 w 2494079"/>
              <a:gd name="connsiteY46" fmla="*/ 399271 h 832693"/>
              <a:gd name="connsiteX47" fmla="*/ 2367820 w 2494079"/>
              <a:gd name="connsiteY47" fmla="*/ 404293 h 832693"/>
              <a:gd name="connsiteX48" fmla="*/ 2377942 w 2494079"/>
              <a:gd name="connsiteY48" fmla="*/ 409818 h 832693"/>
              <a:gd name="connsiteX49" fmla="*/ 2387532 w 2494079"/>
              <a:gd name="connsiteY49" fmla="*/ 415844 h 832693"/>
              <a:gd name="connsiteX50" fmla="*/ 2397121 w 2494079"/>
              <a:gd name="connsiteY50" fmla="*/ 421871 h 832693"/>
              <a:gd name="connsiteX51" fmla="*/ 2406178 w 2494079"/>
              <a:gd name="connsiteY51" fmla="*/ 428902 h 832693"/>
              <a:gd name="connsiteX52" fmla="*/ 2415234 w 2494079"/>
              <a:gd name="connsiteY52" fmla="*/ 435933 h 832693"/>
              <a:gd name="connsiteX53" fmla="*/ 2423225 w 2494079"/>
              <a:gd name="connsiteY53" fmla="*/ 443467 h 832693"/>
              <a:gd name="connsiteX54" fmla="*/ 2431216 w 2494079"/>
              <a:gd name="connsiteY54" fmla="*/ 451502 h 832693"/>
              <a:gd name="connsiteX55" fmla="*/ 2439207 w 2494079"/>
              <a:gd name="connsiteY55" fmla="*/ 459538 h 832693"/>
              <a:gd name="connsiteX56" fmla="*/ 2446133 w 2494079"/>
              <a:gd name="connsiteY56" fmla="*/ 468076 h 832693"/>
              <a:gd name="connsiteX57" fmla="*/ 2453058 w 2494079"/>
              <a:gd name="connsiteY57" fmla="*/ 477116 h 832693"/>
              <a:gd name="connsiteX58" fmla="*/ 2459451 w 2494079"/>
              <a:gd name="connsiteY58" fmla="*/ 486658 h 832693"/>
              <a:gd name="connsiteX59" fmla="*/ 2464779 w 2494079"/>
              <a:gd name="connsiteY59" fmla="*/ 496201 h 832693"/>
              <a:gd name="connsiteX60" fmla="*/ 2470106 w 2494079"/>
              <a:gd name="connsiteY60" fmla="*/ 505743 h 832693"/>
              <a:gd name="connsiteX61" fmla="*/ 2475433 w 2494079"/>
              <a:gd name="connsiteY61" fmla="*/ 515788 h 832693"/>
              <a:gd name="connsiteX62" fmla="*/ 2479695 w 2494079"/>
              <a:gd name="connsiteY62" fmla="*/ 526334 h 832693"/>
              <a:gd name="connsiteX63" fmla="*/ 2483425 w 2494079"/>
              <a:gd name="connsiteY63" fmla="*/ 536881 h 832693"/>
              <a:gd name="connsiteX64" fmla="*/ 2486621 w 2494079"/>
              <a:gd name="connsiteY64" fmla="*/ 547930 h 832693"/>
              <a:gd name="connsiteX65" fmla="*/ 2489285 w 2494079"/>
              <a:gd name="connsiteY65" fmla="*/ 558477 h 832693"/>
              <a:gd name="connsiteX66" fmla="*/ 2491416 w 2494079"/>
              <a:gd name="connsiteY66" fmla="*/ 570028 h 832693"/>
              <a:gd name="connsiteX67" fmla="*/ 2493014 w 2494079"/>
              <a:gd name="connsiteY67" fmla="*/ 581579 h 832693"/>
              <a:gd name="connsiteX68" fmla="*/ 2494079 w 2494079"/>
              <a:gd name="connsiteY68" fmla="*/ 593131 h 832693"/>
              <a:gd name="connsiteX69" fmla="*/ 2494079 w 2494079"/>
              <a:gd name="connsiteY69" fmla="*/ 604682 h 832693"/>
              <a:gd name="connsiteX70" fmla="*/ 2494079 w 2494079"/>
              <a:gd name="connsiteY70" fmla="*/ 616233 h 832693"/>
              <a:gd name="connsiteX71" fmla="*/ 2493014 w 2494079"/>
              <a:gd name="connsiteY71" fmla="*/ 627784 h 832693"/>
              <a:gd name="connsiteX72" fmla="*/ 2491416 w 2494079"/>
              <a:gd name="connsiteY72" fmla="*/ 639336 h 832693"/>
              <a:gd name="connsiteX73" fmla="*/ 2489285 w 2494079"/>
              <a:gd name="connsiteY73" fmla="*/ 650385 h 832693"/>
              <a:gd name="connsiteX74" fmla="*/ 2486621 w 2494079"/>
              <a:gd name="connsiteY74" fmla="*/ 661434 h 832693"/>
              <a:gd name="connsiteX75" fmla="*/ 2483425 w 2494079"/>
              <a:gd name="connsiteY75" fmla="*/ 672483 h 832693"/>
              <a:gd name="connsiteX76" fmla="*/ 2479695 w 2494079"/>
              <a:gd name="connsiteY76" fmla="*/ 683029 h 832693"/>
              <a:gd name="connsiteX77" fmla="*/ 2475433 w 2494079"/>
              <a:gd name="connsiteY77" fmla="*/ 693576 h 832693"/>
              <a:gd name="connsiteX78" fmla="*/ 2470106 w 2494079"/>
              <a:gd name="connsiteY78" fmla="*/ 703621 h 832693"/>
              <a:gd name="connsiteX79" fmla="*/ 2464779 w 2494079"/>
              <a:gd name="connsiteY79" fmla="*/ 713163 h 832693"/>
              <a:gd name="connsiteX80" fmla="*/ 2459451 w 2494079"/>
              <a:gd name="connsiteY80" fmla="*/ 722705 h 832693"/>
              <a:gd name="connsiteX81" fmla="*/ 2453058 w 2494079"/>
              <a:gd name="connsiteY81" fmla="*/ 732248 h 832693"/>
              <a:gd name="connsiteX82" fmla="*/ 2446133 w 2494079"/>
              <a:gd name="connsiteY82" fmla="*/ 741288 h 832693"/>
              <a:gd name="connsiteX83" fmla="*/ 2439207 w 2494079"/>
              <a:gd name="connsiteY83" fmla="*/ 749826 h 832693"/>
              <a:gd name="connsiteX84" fmla="*/ 2431216 w 2494079"/>
              <a:gd name="connsiteY84" fmla="*/ 757861 h 832693"/>
              <a:gd name="connsiteX85" fmla="*/ 2423225 w 2494079"/>
              <a:gd name="connsiteY85" fmla="*/ 765897 h 832693"/>
              <a:gd name="connsiteX86" fmla="*/ 2415234 w 2494079"/>
              <a:gd name="connsiteY86" fmla="*/ 773430 h 832693"/>
              <a:gd name="connsiteX87" fmla="*/ 2406178 w 2494079"/>
              <a:gd name="connsiteY87" fmla="*/ 780462 h 832693"/>
              <a:gd name="connsiteX88" fmla="*/ 2397121 w 2494079"/>
              <a:gd name="connsiteY88" fmla="*/ 787493 h 832693"/>
              <a:gd name="connsiteX89" fmla="*/ 2387532 w 2494079"/>
              <a:gd name="connsiteY89" fmla="*/ 793519 h 832693"/>
              <a:gd name="connsiteX90" fmla="*/ 2377942 w 2494079"/>
              <a:gd name="connsiteY90" fmla="*/ 799546 h 832693"/>
              <a:gd name="connsiteX91" fmla="*/ 2367820 w 2494079"/>
              <a:gd name="connsiteY91" fmla="*/ 805071 h 832693"/>
              <a:gd name="connsiteX92" fmla="*/ 2357166 w 2494079"/>
              <a:gd name="connsiteY92" fmla="*/ 810093 h 832693"/>
              <a:gd name="connsiteX93" fmla="*/ 2346511 w 2494079"/>
              <a:gd name="connsiteY93" fmla="*/ 814613 h 832693"/>
              <a:gd name="connsiteX94" fmla="*/ 2335323 w 2494079"/>
              <a:gd name="connsiteY94" fmla="*/ 818631 h 832693"/>
              <a:gd name="connsiteX95" fmla="*/ 2324136 w 2494079"/>
              <a:gd name="connsiteY95" fmla="*/ 822649 h 832693"/>
              <a:gd name="connsiteX96" fmla="*/ 2312949 w 2494079"/>
              <a:gd name="connsiteY96" fmla="*/ 825662 h 832693"/>
              <a:gd name="connsiteX97" fmla="*/ 2301228 w 2494079"/>
              <a:gd name="connsiteY97" fmla="*/ 828173 h 832693"/>
              <a:gd name="connsiteX98" fmla="*/ 2288975 w 2494079"/>
              <a:gd name="connsiteY98" fmla="*/ 830182 h 832693"/>
              <a:gd name="connsiteX99" fmla="*/ 2277255 w 2494079"/>
              <a:gd name="connsiteY99" fmla="*/ 831689 h 832693"/>
              <a:gd name="connsiteX100" fmla="*/ 2265002 w 2494079"/>
              <a:gd name="connsiteY100" fmla="*/ 832191 h 832693"/>
              <a:gd name="connsiteX101" fmla="*/ 2252216 w 2494079"/>
              <a:gd name="connsiteY101" fmla="*/ 832693 h 832693"/>
              <a:gd name="connsiteX102" fmla="*/ 1215383 w 2494079"/>
              <a:gd name="connsiteY102" fmla="*/ 832693 h 832693"/>
              <a:gd name="connsiteX103" fmla="*/ 1207897 w 2494079"/>
              <a:gd name="connsiteY103" fmla="*/ 832693 h 832693"/>
              <a:gd name="connsiteX104" fmla="*/ 1032780 w 2494079"/>
              <a:gd name="connsiteY104" fmla="*/ 832693 h 832693"/>
              <a:gd name="connsiteX105" fmla="*/ 1023724 w 2494079"/>
              <a:gd name="connsiteY105" fmla="*/ 832693 h 832693"/>
              <a:gd name="connsiteX106" fmla="*/ 199922 w 2494079"/>
              <a:gd name="connsiteY106" fmla="*/ 832693 h 832693"/>
              <a:gd name="connsiteX107" fmla="*/ 189353 w 2494079"/>
              <a:gd name="connsiteY107" fmla="*/ 832232 h 832693"/>
              <a:gd name="connsiteX108" fmla="*/ 179225 w 2494079"/>
              <a:gd name="connsiteY108" fmla="*/ 831771 h 832693"/>
              <a:gd name="connsiteX109" fmla="*/ 169537 w 2494079"/>
              <a:gd name="connsiteY109" fmla="*/ 830387 h 832693"/>
              <a:gd name="connsiteX110" fmla="*/ 159409 w 2494079"/>
              <a:gd name="connsiteY110" fmla="*/ 828541 h 832693"/>
              <a:gd name="connsiteX111" fmla="*/ 149721 w 2494079"/>
              <a:gd name="connsiteY111" fmla="*/ 826235 h 832693"/>
              <a:gd name="connsiteX112" fmla="*/ 140474 w 2494079"/>
              <a:gd name="connsiteY112" fmla="*/ 823467 h 832693"/>
              <a:gd name="connsiteX113" fmla="*/ 131226 w 2494079"/>
              <a:gd name="connsiteY113" fmla="*/ 819776 h 832693"/>
              <a:gd name="connsiteX114" fmla="*/ 121979 w 2494079"/>
              <a:gd name="connsiteY114" fmla="*/ 816086 h 832693"/>
              <a:gd name="connsiteX115" fmla="*/ 113172 w 2494079"/>
              <a:gd name="connsiteY115" fmla="*/ 811934 h 832693"/>
              <a:gd name="connsiteX116" fmla="*/ 104365 w 2494079"/>
              <a:gd name="connsiteY116" fmla="*/ 807321 h 832693"/>
              <a:gd name="connsiteX117" fmla="*/ 95998 w 2494079"/>
              <a:gd name="connsiteY117" fmla="*/ 802246 h 832693"/>
              <a:gd name="connsiteX118" fmla="*/ 88071 w 2494079"/>
              <a:gd name="connsiteY118" fmla="*/ 796711 h 832693"/>
              <a:gd name="connsiteX119" fmla="*/ 80145 w 2494079"/>
              <a:gd name="connsiteY119" fmla="*/ 791175 h 832693"/>
              <a:gd name="connsiteX120" fmla="*/ 72659 w 2494079"/>
              <a:gd name="connsiteY120" fmla="*/ 784716 h 832693"/>
              <a:gd name="connsiteX121" fmla="*/ 65173 w 2494079"/>
              <a:gd name="connsiteY121" fmla="*/ 778258 h 832693"/>
              <a:gd name="connsiteX122" fmla="*/ 58568 w 2494079"/>
              <a:gd name="connsiteY122" fmla="*/ 771338 h 832693"/>
              <a:gd name="connsiteX123" fmla="*/ 51962 w 2494079"/>
              <a:gd name="connsiteY123" fmla="*/ 763957 h 832693"/>
              <a:gd name="connsiteX124" fmla="*/ 45357 w 2494079"/>
              <a:gd name="connsiteY124" fmla="*/ 756576 h 832693"/>
              <a:gd name="connsiteX125" fmla="*/ 39632 w 2494079"/>
              <a:gd name="connsiteY125" fmla="*/ 748734 h 832693"/>
              <a:gd name="connsiteX126" fmla="*/ 33908 w 2494079"/>
              <a:gd name="connsiteY126" fmla="*/ 740430 h 832693"/>
              <a:gd name="connsiteX127" fmla="*/ 28623 w 2494079"/>
              <a:gd name="connsiteY127" fmla="*/ 731665 h 832693"/>
              <a:gd name="connsiteX128" fmla="*/ 24220 w 2494079"/>
              <a:gd name="connsiteY128" fmla="*/ 722900 h 832693"/>
              <a:gd name="connsiteX129" fmla="*/ 19816 w 2494079"/>
              <a:gd name="connsiteY129" fmla="*/ 714135 h 832693"/>
              <a:gd name="connsiteX130" fmla="*/ 15413 w 2494079"/>
              <a:gd name="connsiteY130" fmla="*/ 704909 h 832693"/>
              <a:gd name="connsiteX131" fmla="*/ 11890 w 2494079"/>
              <a:gd name="connsiteY131" fmla="*/ 695221 h 832693"/>
              <a:gd name="connsiteX132" fmla="*/ 8807 w 2494079"/>
              <a:gd name="connsiteY132" fmla="*/ 685533 h 832693"/>
              <a:gd name="connsiteX133" fmla="*/ 6165 w 2494079"/>
              <a:gd name="connsiteY133" fmla="*/ 675384 h 832693"/>
              <a:gd name="connsiteX134" fmla="*/ 3963 w 2494079"/>
              <a:gd name="connsiteY134" fmla="*/ 665235 h 832693"/>
              <a:gd name="connsiteX135" fmla="*/ 2202 w 2494079"/>
              <a:gd name="connsiteY135" fmla="*/ 655086 h 832693"/>
              <a:gd name="connsiteX136" fmla="*/ 881 w 2494079"/>
              <a:gd name="connsiteY136" fmla="*/ 644476 h 832693"/>
              <a:gd name="connsiteX137" fmla="*/ 0 w 2494079"/>
              <a:gd name="connsiteY137" fmla="*/ 633866 h 832693"/>
              <a:gd name="connsiteX138" fmla="*/ 0 w 2494079"/>
              <a:gd name="connsiteY138" fmla="*/ 623256 h 832693"/>
              <a:gd name="connsiteX139" fmla="*/ 0 w 2494079"/>
              <a:gd name="connsiteY139" fmla="*/ 612645 h 832693"/>
              <a:gd name="connsiteX140" fmla="*/ 881 w 2494079"/>
              <a:gd name="connsiteY140" fmla="*/ 602035 h 832693"/>
              <a:gd name="connsiteX141" fmla="*/ 2202 w 2494079"/>
              <a:gd name="connsiteY141" fmla="*/ 591425 h 832693"/>
              <a:gd name="connsiteX142" fmla="*/ 3963 w 2494079"/>
              <a:gd name="connsiteY142" fmla="*/ 580815 h 832693"/>
              <a:gd name="connsiteX143" fmla="*/ 6165 w 2494079"/>
              <a:gd name="connsiteY143" fmla="*/ 571127 h 832693"/>
              <a:gd name="connsiteX144" fmla="*/ 8807 w 2494079"/>
              <a:gd name="connsiteY144" fmla="*/ 560978 h 832693"/>
              <a:gd name="connsiteX145" fmla="*/ 11890 w 2494079"/>
              <a:gd name="connsiteY145" fmla="*/ 551290 h 832693"/>
              <a:gd name="connsiteX146" fmla="*/ 15413 w 2494079"/>
              <a:gd name="connsiteY146" fmla="*/ 541603 h 832693"/>
              <a:gd name="connsiteX147" fmla="*/ 19816 w 2494079"/>
              <a:gd name="connsiteY147" fmla="*/ 532376 h 832693"/>
              <a:gd name="connsiteX148" fmla="*/ 24220 w 2494079"/>
              <a:gd name="connsiteY148" fmla="*/ 523611 h 832693"/>
              <a:gd name="connsiteX149" fmla="*/ 28623 w 2494079"/>
              <a:gd name="connsiteY149" fmla="*/ 514846 h 832693"/>
              <a:gd name="connsiteX150" fmla="*/ 33908 w 2494079"/>
              <a:gd name="connsiteY150" fmla="*/ 506081 h 832693"/>
              <a:gd name="connsiteX151" fmla="*/ 39632 w 2494079"/>
              <a:gd name="connsiteY151" fmla="*/ 497778 h 832693"/>
              <a:gd name="connsiteX152" fmla="*/ 45357 w 2494079"/>
              <a:gd name="connsiteY152" fmla="*/ 489935 h 832693"/>
              <a:gd name="connsiteX153" fmla="*/ 51962 w 2494079"/>
              <a:gd name="connsiteY153" fmla="*/ 482554 h 832693"/>
              <a:gd name="connsiteX154" fmla="*/ 58568 w 2494079"/>
              <a:gd name="connsiteY154" fmla="*/ 475173 h 832693"/>
              <a:gd name="connsiteX155" fmla="*/ 65173 w 2494079"/>
              <a:gd name="connsiteY155" fmla="*/ 468253 h 832693"/>
              <a:gd name="connsiteX156" fmla="*/ 72659 w 2494079"/>
              <a:gd name="connsiteY156" fmla="*/ 461795 h 832693"/>
              <a:gd name="connsiteX157" fmla="*/ 80145 w 2494079"/>
              <a:gd name="connsiteY157" fmla="*/ 455337 h 832693"/>
              <a:gd name="connsiteX158" fmla="*/ 88071 w 2494079"/>
              <a:gd name="connsiteY158" fmla="*/ 449801 h 832693"/>
              <a:gd name="connsiteX159" fmla="*/ 95998 w 2494079"/>
              <a:gd name="connsiteY159" fmla="*/ 444265 h 832693"/>
              <a:gd name="connsiteX160" fmla="*/ 104365 w 2494079"/>
              <a:gd name="connsiteY160" fmla="*/ 439190 h 832693"/>
              <a:gd name="connsiteX161" fmla="*/ 113172 w 2494079"/>
              <a:gd name="connsiteY161" fmla="*/ 434577 h 832693"/>
              <a:gd name="connsiteX162" fmla="*/ 121979 w 2494079"/>
              <a:gd name="connsiteY162" fmla="*/ 430425 h 832693"/>
              <a:gd name="connsiteX163" fmla="*/ 131226 w 2494079"/>
              <a:gd name="connsiteY163" fmla="*/ 426735 h 832693"/>
              <a:gd name="connsiteX164" fmla="*/ 140474 w 2494079"/>
              <a:gd name="connsiteY164" fmla="*/ 423044 h 832693"/>
              <a:gd name="connsiteX165" fmla="*/ 149721 w 2494079"/>
              <a:gd name="connsiteY165" fmla="*/ 420277 h 832693"/>
              <a:gd name="connsiteX166" fmla="*/ 159409 w 2494079"/>
              <a:gd name="connsiteY166" fmla="*/ 417970 h 832693"/>
              <a:gd name="connsiteX167" fmla="*/ 169537 w 2494079"/>
              <a:gd name="connsiteY167" fmla="*/ 416125 h 832693"/>
              <a:gd name="connsiteX168" fmla="*/ 179225 w 2494079"/>
              <a:gd name="connsiteY168" fmla="*/ 414741 h 832693"/>
              <a:gd name="connsiteX169" fmla="*/ 189353 w 2494079"/>
              <a:gd name="connsiteY169" fmla="*/ 414279 h 832693"/>
              <a:gd name="connsiteX170" fmla="*/ 199922 w 2494079"/>
              <a:gd name="connsiteY170" fmla="*/ 413818 h 832693"/>
              <a:gd name="connsiteX171" fmla="*/ 208289 w 2494079"/>
              <a:gd name="connsiteY171" fmla="*/ 413818 h 832693"/>
              <a:gd name="connsiteX172" fmla="*/ 216655 w 2494079"/>
              <a:gd name="connsiteY172" fmla="*/ 414741 h 832693"/>
              <a:gd name="connsiteX173" fmla="*/ 225022 w 2494079"/>
              <a:gd name="connsiteY173" fmla="*/ 415663 h 832693"/>
              <a:gd name="connsiteX174" fmla="*/ 232949 w 2494079"/>
              <a:gd name="connsiteY174" fmla="*/ 417047 h 832693"/>
              <a:gd name="connsiteX175" fmla="*/ 235150 w 2494079"/>
              <a:gd name="connsiteY175" fmla="*/ 398595 h 832693"/>
              <a:gd name="connsiteX176" fmla="*/ 237792 w 2494079"/>
              <a:gd name="connsiteY176" fmla="*/ 380603 h 832693"/>
              <a:gd name="connsiteX177" fmla="*/ 241315 w 2494079"/>
              <a:gd name="connsiteY177" fmla="*/ 363073 h 832693"/>
              <a:gd name="connsiteX178" fmla="*/ 245719 w 2494079"/>
              <a:gd name="connsiteY178" fmla="*/ 345543 h 832693"/>
              <a:gd name="connsiteX179" fmla="*/ 250563 w 2494079"/>
              <a:gd name="connsiteY179" fmla="*/ 328936 h 832693"/>
              <a:gd name="connsiteX180" fmla="*/ 256287 w 2494079"/>
              <a:gd name="connsiteY180" fmla="*/ 311867 h 832693"/>
              <a:gd name="connsiteX181" fmla="*/ 262893 w 2494079"/>
              <a:gd name="connsiteY181" fmla="*/ 295721 h 832693"/>
              <a:gd name="connsiteX182" fmla="*/ 269938 w 2494079"/>
              <a:gd name="connsiteY182" fmla="*/ 280036 h 832693"/>
              <a:gd name="connsiteX183" fmla="*/ 277865 w 2494079"/>
              <a:gd name="connsiteY183" fmla="*/ 264352 h 832693"/>
              <a:gd name="connsiteX184" fmla="*/ 286232 w 2494079"/>
              <a:gd name="connsiteY184" fmla="*/ 249128 h 832693"/>
              <a:gd name="connsiteX185" fmla="*/ 295039 w 2494079"/>
              <a:gd name="connsiteY185" fmla="*/ 234827 h 832693"/>
              <a:gd name="connsiteX186" fmla="*/ 305167 w 2494079"/>
              <a:gd name="connsiteY186" fmla="*/ 220527 h 832693"/>
              <a:gd name="connsiteX187" fmla="*/ 315295 w 2494079"/>
              <a:gd name="connsiteY187" fmla="*/ 206687 h 832693"/>
              <a:gd name="connsiteX188" fmla="*/ 325864 w 2494079"/>
              <a:gd name="connsiteY188" fmla="*/ 193770 h 832693"/>
              <a:gd name="connsiteX189" fmla="*/ 337313 w 2494079"/>
              <a:gd name="connsiteY189" fmla="*/ 180853 h 832693"/>
              <a:gd name="connsiteX190" fmla="*/ 349203 w 2494079"/>
              <a:gd name="connsiteY190" fmla="*/ 168859 h 832693"/>
              <a:gd name="connsiteX191" fmla="*/ 361973 w 2494079"/>
              <a:gd name="connsiteY191" fmla="*/ 157326 h 832693"/>
              <a:gd name="connsiteX192" fmla="*/ 374743 w 2494079"/>
              <a:gd name="connsiteY192" fmla="*/ 146716 h 832693"/>
              <a:gd name="connsiteX193" fmla="*/ 388394 w 2494079"/>
              <a:gd name="connsiteY193" fmla="*/ 136106 h 832693"/>
              <a:gd name="connsiteX194" fmla="*/ 402045 w 2494079"/>
              <a:gd name="connsiteY194" fmla="*/ 126880 h 832693"/>
              <a:gd name="connsiteX195" fmla="*/ 416577 w 2494079"/>
              <a:gd name="connsiteY195" fmla="*/ 117653 h 832693"/>
              <a:gd name="connsiteX196" fmla="*/ 431109 w 2494079"/>
              <a:gd name="connsiteY196" fmla="*/ 109350 h 832693"/>
              <a:gd name="connsiteX197" fmla="*/ 446081 w 2494079"/>
              <a:gd name="connsiteY197" fmla="*/ 101507 h 832693"/>
              <a:gd name="connsiteX198" fmla="*/ 461493 w 2494079"/>
              <a:gd name="connsiteY198" fmla="*/ 94587 h 832693"/>
              <a:gd name="connsiteX199" fmla="*/ 477346 w 2494079"/>
              <a:gd name="connsiteY199" fmla="*/ 88590 h 832693"/>
              <a:gd name="connsiteX200" fmla="*/ 493639 w 2494079"/>
              <a:gd name="connsiteY200" fmla="*/ 83054 h 832693"/>
              <a:gd name="connsiteX201" fmla="*/ 510373 w 2494079"/>
              <a:gd name="connsiteY201" fmla="*/ 78441 h 832693"/>
              <a:gd name="connsiteX202" fmla="*/ 527107 w 2494079"/>
              <a:gd name="connsiteY202" fmla="*/ 74751 h 832693"/>
              <a:gd name="connsiteX203" fmla="*/ 544280 w 2494079"/>
              <a:gd name="connsiteY203" fmla="*/ 71522 h 832693"/>
              <a:gd name="connsiteX204" fmla="*/ 561454 w 2494079"/>
              <a:gd name="connsiteY204" fmla="*/ 69676 h 832693"/>
              <a:gd name="connsiteX205" fmla="*/ 579069 w 2494079"/>
              <a:gd name="connsiteY205" fmla="*/ 68292 h 832693"/>
              <a:gd name="connsiteX206" fmla="*/ 596683 w 2494079"/>
              <a:gd name="connsiteY206" fmla="*/ 67831 h 832693"/>
              <a:gd name="connsiteX207" fmla="*/ 610774 w 2494079"/>
              <a:gd name="connsiteY207" fmla="*/ 67831 h 832693"/>
              <a:gd name="connsiteX208" fmla="*/ 624866 w 2494079"/>
              <a:gd name="connsiteY208" fmla="*/ 68754 h 832693"/>
              <a:gd name="connsiteX209" fmla="*/ 638517 w 2494079"/>
              <a:gd name="connsiteY209" fmla="*/ 70138 h 832693"/>
              <a:gd name="connsiteX210" fmla="*/ 652168 w 2494079"/>
              <a:gd name="connsiteY210" fmla="*/ 71983 h 832693"/>
              <a:gd name="connsiteX211" fmla="*/ 665819 w 2494079"/>
              <a:gd name="connsiteY211" fmla="*/ 74751 h 832693"/>
              <a:gd name="connsiteX212" fmla="*/ 679029 w 2494079"/>
              <a:gd name="connsiteY212" fmla="*/ 77519 h 832693"/>
              <a:gd name="connsiteX213" fmla="*/ 692240 w 2494079"/>
              <a:gd name="connsiteY213" fmla="*/ 80748 h 832693"/>
              <a:gd name="connsiteX214" fmla="*/ 705010 w 2494079"/>
              <a:gd name="connsiteY214" fmla="*/ 84900 h 832693"/>
              <a:gd name="connsiteX215" fmla="*/ 717781 w 2494079"/>
              <a:gd name="connsiteY215" fmla="*/ 89052 h 832693"/>
              <a:gd name="connsiteX216" fmla="*/ 730111 w 2494079"/>
              <a:gd name="connsiteY216" fmla="*/ 94126 h 832693"/>
              <a:gd name="connsiteX217" fmla="*/ 742441 w 2494079"/>
              <a:gd name="connsiteY217" fmla="*/ 99662 h 832693"/>
              <a:gd name="connsiteX218" fmla="*/ 754771 w 2494079"/>
              <a:gd name="connsiteY218" fmla="*/ 105198 h 832693"/>
              <a:gd name="connsiteX219" fmla="*/ 766660 w 2494079"/>
              <a:gd name="connsiteY219" fmla="*/ 111656 h 832693"/>
              <a:gd name="connsiteX220" fmla="*/ 778110 w 2494079"/>
              <a:gd name="connsiteY220" fmla="*/ 118115 h 832693"/>
              <a:gd name="connsiteX221" fmla="*/ 789559 w 2494079"/>
              <a:gd name="connsiteY221" fmla="*/ 125034 h 832693"/>
              <a:gd name="connsiteX222" fmla="*/ 800568 w 2494079"/>
              <a:gd name="connsiteY222" fmla="*/ 132877 h 832693"/>
              <a:gd name="connsiteX223" fmla="*/ 811136 w 2494079"/>
              <a:gd name="connsiteY223" fmla="*/ 140719 h 832693"/>
              <a:gd name="connsiteX224" fmla="*/ 821705 w 2494079"/>
              <a:gd name="connsiteY224" fmla="*/ 149023 h 832693"/>
              <a:gd name="connsiteX225" fmla="*/ 831833 w 2494079"/>
              <a:gd name="connsiteY225" fmla="*/ 157788 h 832693"/>
              <a:gd name="connsiteX226" fmla="*/ 841521 w 2494079"/>
              <a:gd name="connsiteY226" fmla="*/ 166553 h 832693"/>
              <a:gd name="connsiteX227" fmla="*/ 851209 w 2494079"/>
              <a:gd name="connsiteY227" fmla="*/ 176240 h 832693"/>
              <a:gd name="connsiteX228" fmla="*/ 860456 w 2494079"/>
              <a:gd name="connsiteY228" fmla="*/ 185928 h 832693"/>
              <a:gd name="connsiteX229" fmla="*/ 869263 w 2494079"/>
              <a:gd name="connsiteY229" fmla="*/ 195616 h 832693"/>
              <a:gd name="connsiteX230" fmla="*/ 878070 w 2494079"/>
              <a:gd name="connsiteY230" fmla="*/ 206226 h 832693"/>
              <a:gd name="connsiteX231" fmla="*/ 885997 w 2494079"/>
              <a:gd name="connsiteY231" fmla="*/ 216836 h 832693"/>
              <a:gd name="connsiteX232" fmla="*/ 893923 w 2494079"/>
              <a:gd name="connsiteY232" fmla="*/ 227908 h 832693"/>
              <a:gd name="connsiteX233" fmla="*/ 901409 w 2494079"/>
              <a:gd name="connsiteY233" fmla="*/ 239441 h 832693"/>
              <a:gd name="connsiteX234" fmla="*/ 908455 w 2494079"/>
              <a:gd name="connsiteY234" fmla="*/ 250974 h 832693"/>
              <a:gd name="connsiteX235" fmla="*/ 915060 w 2494079"/>
              <a:gd name="connsiteY235" fmla="*/ 262968 h 832693"/>
              <a:gd name="connsiteX236" fmla="*/ 921225 w 2494079"/>
              <a:gd name="connsiteY236" fmla="*/ 274962 h 832693"/>
              <a:gd name="connsiteX237" fmla="*/ 927390 w 2494079"/>
              <a:gd name="connsiteY237" fmla="*/ 287418 h 832693"/>
              <a:gd name="connsiteX238" fmla="*/ 932675 w 2494079"/>
              <a:gd name="connsiteY238" fmla="*/ 300334 h 832693"/>
              <a:gd name="connsiteX239" fmla="*/ 947206 w 2494079"/>
              <a:gd name="connsiteY239" fmla="*/ 298950 h 832693"/>
              <a:gd name="connsiteX240" fmla="*/ 961738 w 2494079"/>
              <a:gd name="connsiteY240" fmla="*/ 298489 h 832693"/>
              <a:gd name="connsiteX241" fmla="*/ 973628 w 2494079"/>
              <a:gd name="connsiteY241" fmla="*/ 298950 h 832693"/>
              <a:gd name="connsiteX242" fmla="*/ 985517 w 2494079"/>
              <a:gd name="connsiteY242" fmla="*/ 299412 h 832693"/>
              <a:gd name="connsiteX243" fmla="*/ 996967 w 2494079"/>
              <a:gd name="connsiteY243" fmla="*/ 300796 h 832693"/>
              <a:gd name="connsiteX244" fmla="*/ 1008416 w 2494079"/>
              <a:gd name="connsiteY244" fmla="*/ 303102 h 832693"/>
              <a:gd name="connsiteX245" fmla="*/ 1019865 w 2494079"/>
              <a:gd name="connsiteY245" fmla="*/ 305409 h 832693"/>
              <a:gd name="connsiteX246" fmla="*/ 1030874 w 2494079"/>
              <a:gd name="connsiteY246" fmla="*/ 308177 h 832693"/>
              <a:gd name="connsiteX247" fmla="*/ 1041883 w 2494079"/>
              <a:gd name="connsiteY247" fmla="*/ 311867 h 832693"/>
              <a:gd name="connsiteX248" fmla="*/ 1052451 w 2494079"/>
              <a:gd name="connsiteY248" fmla="*/ 315558 h 832693"/>
              <a:gd name="connsiteX249" fmla="*/ 1062580 w 2494079"/>
              <a:gd name="connsiteY249" fmla="*/ 320171 h 832693"/>
              <a:gd name="connsiteX250" fmla="*/ 1073148 w 2494079"/>
              <a:gd name="connsiteY250" fmla="*/ 325245 h 832693"/>
              <a:gd name="connsiteX251" fmla="*/ 1082836 w 2494079"/>
              <a:gd name="connsiteY251" fmla="*/ 330320 h 832693"/>
              <a:gd name="connsiteX252" fmla="*/ 1092524 w 2494079"/>
              <a:gd name="connsiteY252" fmla="*/ 336317 h 832693"/>
              <a:gd name="connsiteX253" fmla="*/ 1102212 w 2494079"/>
              <a:gd name="connsiteY253" fmla="*/ 342314 h 832693"/>
              <a:gd name="connsiteX254" fmla="*/ 1104422 w 2494079"/>
              <a:gd name="connsiteY254" fmla="*/ 344051 h 832693"/>
              <a:gd name="connsiteX255" fmla="*/ 1109495 w 2494079"/>
              <a:gd name="connsiteY255" fmla="*/ 339004 h 832693"/>
              <a:gd name="connsiteX256" fmla="*/ 1119084 w 2494079"/>
              <a:gd name="connsiteY256" fmla="*/ 330466 h 832693"/>
              <a:gd name="connsiteX257" fmla="*/ 1128673 w 2494079"/>
              <a:gd name="connsiteY257" fmla="*/ 321928 h 832693"/>
              <a:gd name="connsiteX258" fmla="*/ 1139328 w 2494079"/>
              <a:gd name="connsiteY258" fmla="*/ 313892 h 832693"/>
              <a:gd name="connsiteX259" fmla="*/ 1149983 w 2494079"/>
              <a:gd name="connsiteY259" fmla="*/ 306359 h 832693"/>
              <a:gd name="connsiteX260" fmla="*/ 1160637 w 2494079"/>
              <a:gd name="connsiteY260" fmla="*/ 298825 h 832693"/>
              <a:gd name="connsiteX261" fmla="*/ 1172358 w 2494079"/>
              <a:gd name="connsiteY261" fmla="*/ 292296 h 832693"/>
              <a:gd name="connsiteX262" fmla="*/ 1184078 w 2494079"/>
              <a:gd name="connsiteY262" fmla="*/ 285767 h 832693"/>
              <a:gd name="connsiteX263" fmla="*/ 1195798 w 2494079"/>
              <a:gd name="connsiteY263" fmla="*/ 280243 h 832693"/>
              <a:gd name="connsiteX264" fmla="*/ 1208584 w 2494079"/>
              <a:gd name="connsiteY264" fmla="*/ 274718 h 832693"/>
              <a:gd name="connsiteX265" fmla="*/ 1220837 w 2494079"/>
              <a:gd name="connsiteY265" fmla="*/ 269696 h 832693"/>
              <a:gd name="connsiteX266" fmla="*/ 1233622 w 2494079"/>
              <a:gd name="connsiteY266" fmla="*/ 265678 h 832693"/>
              <a:gd name="connsiteX267" fmla="*/ 1246941 w 2494079"/>
              <a:gd name="connsiteY267" fmla="*/ 261661 h 832693"/>
              <a:gd name="connsiteX268" fmla="*/ 1260259 w 2494079"/>
              <a:gd name="connsiteY268" fmla="*/ 258647 h 832693"/>
              <a:gd name="connsiteX269" fmla="*/ 1274111 w 2494079"/>
              <a:gd name="connsiteY269" fmla="*/ 256136 h 832693"/>
              <a:gd name="connsiteX270" fmla="*/ 1287962 w 2494079"/>
              <a:gd name="connsiteY270" fmla="*/ 253625 h 832693"/>
              <a:gd name="connsiteX271" fmla="*/ 1301813 w 2494079"/>
              <a:gd name="connsiteY271" fmla="*/ 252118 h 832693"/>
              <a:gd name="connsiteX272" fmla="*/ 1316197 w 2494079"/>
              <a:gd name="connsiteY272" fmla="*/ 251616 h 832693"/>
              <a:gd name="connsiteX273" fmla="*/ 1330581 w 2494079"/>
              <a:gd name="connsiteY273" fmla="*/ 251114 h 832693"/>
              <a:gd name="connsiteX274" fmla="*/ 1348161 w 2494079"/>
              <a:gd name="connsiteY274" fmla="*/ 251616 h 832693"/>
              <a:gd name="connsiteX275" fmla="*/ 1365741 w 2494079"/>
              <a:gd name="connsiteY275" fmla="*/ 253123 h 832693"/>
              <a:gd name="connsiteX276" fmla="*/ 1372134 w 2494079"/>
              <a:gd name="connsiteY276" fmla="*/ 239060 h 832693"/>
              <a:gd name="connsiteX277" fmla="*/ 1379593 w 2494079"/>
              <a:gd name="connsiteY277" fmla="*/ 225500 h 832693"/>
              <a:gd name="connsiteX278" fmla="*/ 1387051 w 2494079"/>
              <a:gd name="connsiteY278" fmla="*/ 212442 h 832693"/>
              <a:gd name="connsiteX279" fmla="*/ 1395042 w 2494079"/>
              <a:gd name="connsiteY279" fmla="*/ 199384 h 832693"/>
              <a:gd name="connsiteX280" fmla="*/ 1403566 w 2494079"/>
              <a:gd name="connsiteY280" fmla="*/ 186829 h 832693"/>
              <a:gd name="connsiteX281" fmla="*/ 1412622 w 2494079"/>
              <a:gd name="connsiteY281" fmla="*/ 174273 h 832693"/>
              <a:gd name="connsiteX282" fmla="*/ 1422212 w 2494079"/>
              <a:gd name="connsiteY282" fmla="*/ 162220 h 832693"/>
              <a:gd name="connsiteX283" fmla="*/ 1431801 w 2494079"/>
              <a:gd name="connsiteY283" fmla="*/ 150668 h 832693"/>
              <a:gd name="connsiteX284" fmla="*/ 1442456 w 2494079"/>
              <a:gd name="connsiteY284" fmla="*/ 139117 h 832693"/>
              <a:gd name="connsiteX285" fmla="*/ 1453110 w 2494079"/>
              <a:gd name="connsiteY285" fmla="*/ 128570 h 832693"/>
              <a:gd name="connsiteX286" fmla="*/ 1464298 w 2494079"/>
              <a:gd name="connsiteY286" fmla="*/ 118024 h 832693"/>
              <a:gd name="connsiteX287" fmla="*/ 1476018 w 2494079"/>
              <a:gd name="connsiteY287" fmla="*/ 107477 h 832693"/>
              <a:gd name="connsiteX288" fmla="*/ 1487738 w 2494079"/>
              <a:gd name="connsiteY288" fmla="*/ 97934 h 832693"/>
              <a:gd name="connsiteX289" fmla="*/ 1499991 w 2494079"/>
              <a:gd name="connsiteY289" fmla="*/ 88392 h 832693"/>
              <a:gd name="connsiteX290" fmla="*/ 1512777 w 2494079"/>
              <a:gd name="connsiteY290" fmla="*/ 79352 h 832693"/>
              <a:gd name="connsiteX291" fmla="*/ 1525563 w 2494079"/>
              <a:gd name="connsiteY291" fmla="*/ 70814 h 832693"/>
              <a:gd name="connsiteX292" fmla="*/ 1538881 w 2494079"/>
              <a:gd name="connsiteY292" fmla="*/ 62276 h 832693"/>
              <a:gd name="connsiteX293" fmla="*/ 1552732 w 2494079"/>
              <a:gd name="connsiteY293" fmla="*/ 54743 h 832693"/>
              <a:gd name="connsiteX294" fmla="*/ 1566583 w 2494079"/>
              <a:gd name="connsiteY294" fmla="*/ 47712 h 832693"/>
              <a:gd name="connsiteX295" fmla="*/ 1580967 w 2494079"/>
              <a:gd name="connsiteY295" fmla="*/ 40680 h 832693"/>
              <a:gd name="connsiteX296" fmla="*/ 1595884 w 2494079"/>
              <a:gd name="connsiteY296" fmla="*/ 34654 h 832693"/>
              <a:gd name="connsiteX297" fmla="*/ 1610801 w 2494079"/>
              <a:gd name="connsiteY297" fmla="*/ 28627 h 832693"/>
              <a:gd name="connsiteX298" fmla="*/ 1625717 w 2494079"/>
              <a:gd name="connsiteY298" fmla="*/ 23102 h 832693"/>
              <a:gd name="connsiteX299" fmla="*/ 1641167 w 2494079"/>
              <a:gd name="connsiteY299" fmla="*/ 18582 h 832693"/>
              <a:gd name="connsiteX300" fmla="*/ 1656616 w 2494079"/>
              <a:gd name="connsiteY300" fmla="*/ 14062 h 832693"/>
              <a:gd name="connsiteX301" fmla="*/ 1672598 w 2494079"/>
              <a:gd name="connsiteY301" fmla="*/ 10547 h 832693"/>
              <a:gd name="connsiteX302" fmla="*/ 1688580 w 2494079"/>
              <a:gd name="connsiteY302" fmla="*/ 7533 h 832693"/>
              <a:gd name="connsiteX303" fmla="*/ 1705095 w 2494079"/>
              <a:gd name="connsiteY303" fmla="*/ 4520 h 832693"/>
              <a:gd name="connsiteX304" fmla="*/ 1721610 w 2494079"/>
              <a:gd name="connsiteY304" fmla="*/ 2511 h 832693"/>
              <a:gd name="connsiteX305" fmla="*/ 1738125 w 2494079"/>
              <a:gd name="connsiteY305" fmla="*/ 1004 h 83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2494079" h="832693">
                <a:moveTo>
                  <a:pt x="1755172" y="0"/>
                </a:moveTo>
                <a:lnTo>
                  <a:pt x="1772220" y="0"/>
                </a:lnTo>
                <a:lnTo>
                  <a:pt x="1793530" y="502"/>
                </a:lnTo>
                <a:lnTo>
                  <a:pt x="1814839" y="2009"/>
                </a:lnTo>
                <a:lnTo>
                  <a:pt x="1835616" y="4018"/>
                </a:lnTo>
                <a:lnTo>
                  <a:pt x="1856393" y="7533"/>
                </a:lnTo>
                <a:lnTo>
                  <a:pt x="1876637" y="11551"/>
                </a:lnTo>
                <a:lnTo>
                  <a:pt x="1896881" y="16573"/>
                </a:lnTo>
                <a:lnTo>
                  <a:pt x="1916592" y="22600"/>
                </a:lnTo>
                <a:lnTo>
                  <a:pt x="1935770" y="29129"/>
                </a:lnTo>
                <a:lnTo>
                  <a:pt x="1954416" y="36663"/>
                </a:lnTo>
                <a:lnTo>
                  <a:pt x="1972529" y="45200"/>
                </a:lnTo>
                <a:lnTo>
                  <a:pt x="1990110" y="54240"/>
                </a:lnTo>
                <a:lnTo>
                  <a:pt x="2007690" y="64285"/>
                </a:lnTo>
                <a:lnTo>
                  <a:pt x="2024205" y="74330"/>
                </a:lnTo>
                <a:lnTo>
                  <a:pt x="2040720" y="85881"/>
                </a:lnTo>
                <a:lnTo>
                  <a:pt x="2056169" y="97432"/>
                </a:lnTo>
                <a:lnTo>
                  <a:pt x="2071618" y="109988"/>
                </a:lnTo>
                <a:lnTo>
                  <a:pt x="2086002" y="123046"/>
                </a:lnTo>
                <a:lnTo>
                  <a:pt x="2099854" y="137108"/>
                </a:lnTo>
                <a:lnTo>
                  <a:pt x="2112639" y="151171"/>
                </a:lnTo>
                <a:lnTo>
                  <a:pt x="2124892" y="166237"/>
                </a:lnTo>
                <a:lnTo>
                  <a:pt x="2137145" y="181806"/>
                </a:lnTo>
                <a:lnTo>
                  <a:pt x="2147800" y="197375"/>
                </a:lnTo>
                <a:lnTo>
                  <a:pt x="2157922" y="213949"/>
                </a:lnTo>
                <a:lnTo>
                  <a:pt x="2167511" y="231025"/>
                </a:lnTo>
                <a:lnTo>
                  <a:pt x="2176035" y="248100"/>
                </a:lnTo>
                <a:lnTo>
                  <a:pt x="2184026" y="265678"/>
                </a:lnTo>
                <a:lnTo>
                  <a:pt x="2190952" y="284261"/>
                </a:lnTo>
                <a:lnTo>
                  <a:pt x="2196812" y="302341"/>
                </a:lnTo>
                <a:lnTo>
                  <a:pt x="2202139" y="321426"/>
                </a:lnTo>
                <a:lnTo>
                  <a:pt x="2206401" y="340510"/>
                </a:lnTo>
                <a:lnTo>
                  <a:pt x="2209597" y="360097"/>
                </a:lnTo>
                <a:lnTo>
                  <a:pt x="2212261" y="380186"/>
                </a:lnTo>
                <a:lnTo>
                  <a:pt x="2221850" y="378680"/>
                </a:lnTo>
                <a:lnTo>
                  <a:pt x="2231972" y="377675"/>
                </a:lnTo>
                <a:lnTo>
                  <a:pt x="2242094" y="376671"/>
                </a:lnTo>
                <a:lnTo>
                  <a:pt x="2252216" y="376671"/>
                </a:lnTo>
                <a:lnTo>
                  <a:pt x="2265002" y="377173"/>
                </a:lnTo>
                <a:lnTo>
                  <a:pt x="2277255" y="377675"/>
                </a:lnTo>
                <a:lnTo>
                  <a:pt x="2288975" y="379182"/>
                </a:lnTo>
                <a:lnTo>
                  <a:pt x="2301228" y="381191"/>
                </a:lnTo>
                <a:lnTo>
                  <a:pt x="2312949" y="383702"/>
                </a:lnTo>
                <a:lnTo>
                  <a:pt x="2324136" y="386715"/>
                </a:lnTo>
                <a:lnTo>
                  <a:pt x="2335323" y="390733"/>
                </a:lnTo>
                <a:lnTo>
                  <a:pt x="2346511" y="394751"/>
                </a:lnTo>
                <a:lnTo>
                  <a:pt x="2357166" y="399271"/>
                </a:lnTo>
                <a:lnTo>
                  <a:pt x="2367820" y="404293"/>
                </a:lnTo>
                <a:lnTo>
                  <a:pt x="2377942" y="409818"/>
                </a:lnTo>
                <a:lnTo>
                  <a:pt x="2387532" y="415844"/>
                </a:lnTo>
                <a:lnTo>
                  <a:pt x="2397121" y="421871"/>
                </a:lnTo>
                <a:lnTo>
                  <a:pt x="2406178" y="428902"/>
                </a:lnTo>
                <a:lnTo>
                  <a:pt x="2415234" y="435933"/>
                </a:lnTo>
                <a:lnTo>
                  <a:pt x="2423225" y="443467"/>
                </a:lnTo>
                <a:lnTo>
                  <a:pt x="2431216" y="451502"/>
                </a:lnTo>
                <a:lnTo>
                  <a:pt x="2439207" y="459538"/>
                </a:lnTo>
                <a:lnTo>
                  <a:pt x="2446133" y="468076"/>
                </a:lnTo>
                <a:lnTo>
                  <a:pt x="2453058" y="477116"/>
                </a:lnTo>
                <a:lnTo>
                  <a:pt x="2459451" y="486658"/>
                </a:lnTo>
                <a:lnTo>
                  <a:pt x="2464779" y="496201"/>
                </a:lnTo>
                <a:lnTo>
                  <a:pt x="2470106" y="505743"/>
                </a:lnTo>
                <a:lnTo>
                  <a:pt x="2475433" y="515788"/>
                </a:lnTo>
                <a:lnTo>
                  <a:pt x="2479695" y="526334"/>
                </a:lnTo>
                <a:lnTo>
                  <a:pt x="2483425" y="536881"/>
                </a:lnTo>
                <a:lnTo>
                  <a:pt x="2486621" y="547930"/>
                </a:lnTo>
                <a:lnTo>
                  <a:pt x="2489285" y="558477"/>
                </a:lnTo>
                <a:lnTo>
                  <a:pt x="2491416" y="570028"/>
                </a:lnTo>
                <a:lnTo>
                  <a:pt x="2493014" y="581579"/>
                </a:lnTo>
                <a:lnTo>
                  <a:pt x="2494079" y="593131"/>
                </a:lnTo>
                <a:lnTo>
                  <a:pt x="2494079" y="604682"/>
                </a:lnTo>
                <a:lnTo>
                  <a:pt x="2494079" y="616233"/>
                </a:lnTo>
                <a:lnTo>
                  <a:pt x="2493014" y="627784"/>
                </a:lnTo>
                <a:lnTo>
                  <a:pt x="2491416" y="639336"/>
                </a:lnTo>
                <a:lnTo>
                  <a:pt x="2489285" y="650385"/>
                </a:lnTo>
                <a:lnTo>
                  <a:pt x="2486621" y="661434"/>
                </a:lnTo>
                <a:lnTo>
                  <a:pt x="2483425" y="672483"/>
                </a:lnTo>
                <a:lnTo>
                  <a:pt x="2479695" y="683029"/>
                </a:lnTo>
                <a:lnTo>
                  <a:pt x="2475433" y="693576"/>
                </a:lnTo>
                <a:lnTo>
                  <a:pt x="2470106" y="703621"/>
                </a:lnTo>
                <a:lnTo>
                  <a:pt x="2464779" y="713163"/>
                </a:lnTo>
                <a:lnTo>
                  <a:pt x="2459451" y="722705"/>
                </a:lnTo>
                <a:lnTo>
                  <a:pt x="2453058" y="732248"/>
                </a:lnTo>
                <a:lnTo>
                  <a:pt x="2446133" y="741288"/>
                </a:lnTo>
                <a:lnTo>
                  <a:pt x="2439207" y="749826"/>
                </a:lnTo>
                <a:lnTo>
                  <a:pt x="2431216" y="757861"/>
                </a:lnTo>
                <a:lnTo>
                  <a:pt x="2423225" y="765897"/>
                </a:lnTo>
                <a:lnTo>
                  <a:pt x="2415234" y="773430"/>
                </a:lnTo>
                <a:lnTo>
                  <a:pt x="2406178" y="780462"/>
                </a:lnTo>
                <a:lnTo>
                  <a:pt x="2397121" y="787493"/>
                </a:lnTo>
                <a:lnTo>
                  <a:pt x="2387532" y="793519"/>
                </a:lnTo>
                <a:lnTo>
                  <a:pt x="2377942" y="799546"/>
                </a:lnTo>
                <a:lnTo>
                  <a:pt x="2367820" y="805071"/>
                </a:lnTo>
                <a:lnTo>
                  <a:pt x="2357166" y="810093"/>
                </a:lnTo>
                <a:lnTo>
                  <a:pt x="2346511" y="814613"/>
                </a:lnTo>
                <a:lnTo>
                  <a:pt x="2335323" y="818631"/>
                </a:lnTo>
                <a:lnTo>
                  <a:pt x="2324136" y="822649"/>
                </a:lnTo>
                <a:lnTo>
                  <a:pt x="2312949" y="825662"/>
                </a:lnTo>
                <a:lnTo>
                  <a:pt x="2301228" y="828173"/>
                </a:lnTo>
                <a:lnTo>
                  <a:pt x="2288975" y="830182"/>
                </a:lnTo>
                <a:lnTo>
                  <a:pt x="2277255" y="831689"/>
                </a:lnTo>
                <a:lnTo>
                  <a:pt x="2265002" y="832191"/>
                </a:lnTo>
                <a:lnTo>
                  <a:pt x="2252216" y="832693"/>
                </a:lnTo>
                <a:lnTo>
                  <a:pt x="1215383" y="832693"/>
                </a:lnTo>
                <a:lnTo>
                  <a:pt x="1207897" y="832693"/>
                </a:lnTo>
                <a:lnTo>
                  <a:pt x="1032780" y="832693"/>
                </a:lnTo>
                <a:lnTo>
                  <a:pt x="1023724" y="832693"/>
                </a:lnTo>
                <a:lnTo>
                  <a:pt x="199922" y="832693"/>
                </a:lnTo>
                <a:lnTo>
                  <a:pt x="189353" y="832232"/>
                </a:lnTo>
                <a:lnTo>
                  <a:pt x="179225" y="831771"/>
                </a:lnTo>
                <a:lnTo>
                  <a:pt x="169537" y="830387"/>
                </a:lnTo>
                <a:lnTo>
                  <a:pt x="159409" y="828541"/>
                </a:lnTo>
                <a:lnTo>
                  <a:pt x="149721" y="826235"/>
                </a:lnTo>
                <a:lnTo>
                  <a:pt x="140474" y="823467"/>
                </a:lnTo>
                <a:lnTo>
                  <a:pt x="131226" y="819776"/>
                </a:lnTo>
                <a:lnTo>
                  <a:pt x="121979" y="816086"/>
                </a:lnTo>
                <a:lnTo>
                  <a:pt x="113172" y="811934"/>
                </a:lnTo>
                <a:lnTo>
                  <a:pt x="104365" y="807321"/>
                </a:lnTo>
                <a:lnTo>
                  <a:pt x="95998" y="802246"/>
                </a:lnTo>
                <a:lnTo>
                  <a:pt x="88071" y="796711"/>
                </a:lnTo>
                <a:lnTo>
                  <a:pt x="80145" y="791175"/>
                </a:lnTo>
                <a:lnTo>
                  <a:pt x="72659" y="784716"/>
                </a:lnTo>
                <a:lnTo>
                  <a:pt x="65173" y="778258"/>
                </a:lnTo>
                <a:lnTo>
                  <a:pt x="58568" y="771338"/>
                </a:lnTo>
                <a:lnTo>
                  <a:pt x="51962" y="763957"/>
                </a:lnTo>
                <a:lnTo>
                  <a:pt x="45357" y="756576"/>
                </a:lnTo>
                <a:lnTo>
                  <a:pt x="39632" y="748734"/>
                </a:lnTo>
                <a:lnTo>
                  <a:pt x="33908" y="740430"/>
                </a:lnTo>
                <a:lnTo>
                  <a:pt x="28623" y="731665"/>
                </a:lnTo>
                <a:lnTo>
                  <a:pt x="24220" y="722900"/>
                </a:lnTo>
                <a:lnTo>
                  <a:pt x="19816" y="714135"/>
                </a:lnTo>
                <a:lnTo>
                  <a:pt x="15413" y="704909"/>
                </a:lnTo>
                <a:lnTo>
                  <a:pt x="11890" y="695221"/>
                </a:lnTo>
                <a:lnTo>
                  <a:pt x="8807" y="685533"/>
                </a:lnTo>
                <a:lnTo>
                  <a:pt x="6165" y="675384"/>
                </a:lnTo>
                <a:lnTo>
                  <a:pt x="3963" y="665235"/>
                </a:lnTo>
                <a:lnTo>
                  <a:pt x="2202" y="655086"/>
                </a:lnTo>
                <a:lnTo>
                  <a:pt x="881" y="644476"/>
                </a:lnTo>
                <a:lnTo>
                  <a:pt x="0" y="633866"/>
                </a:lnTo>
                <a:lnTo>
                  <a:pt x="0" y="623256"/>
                </a:lnTo>
                <a:lnTo>
                  <a:pt x="0" y="612645"/>
                </a:lnTo>
                <a:lnTo>
                  <a:pt x="881" y="602035"/>
                </a:lnTo>
                <a:lnTo>
                  <a:pt x="2202" y="591425"/>
                </a:lnTo>
                <a:lnTo>
                  <a:pt x="3963" y="580815"/>
                </a:lnTo>
                <a:lnTo>
                  <a:pt x="6165" y="571127"/>
                </a:lnTo>
                <a:lnTo>
                  <a:pt x="8807" y="560978"/>
                </a:lnTo>
                <a:lnTo>
                  <a:pt x="11890" y="551290"/>
                </a:lnTo>
                <a:lnTo>
                  <a:pt x="15413" y="541603"/>
                </a:lnTo>
                <a:lnTo>
                  <a:pt x="19816" y="532376"/>
                </a:lnTo>
                <a:lnTo>
                  <a:pt x="24220" y="523611"/>
                </a:lnTo>
                <a:lnTo>
                  <a:pt x="28623" y="514846"/>
                </a:lnTo>
                <a:lnTo>
                  <a:pt x="33908" y="506081"/>
                </a:lnTo>
                <a:lnTo>
                  <a:pt x="39632" y="497778"/>
                </a:lnTo>
                <a:lnTo>
                  <a:pt x="45357" y="489935"/>
                </a:lnTo>
                <a:lnTo>
                  <a:pt x="51962" y="482554"/>
                </a:lnTo>
                <a:lnTo>
                  <a:pt x="58568" y="475173"/>
                </a:lnTo>
                <a:lnTo>
                  <a:pt x="65173" y="468253"/>
                </a:lnTo>
                <a:lnTo>
                  <a:pt x="72659" y="461795"/>
                </a:lnTo>
                <a:lnTo>
                  <a:pt x="80145" y="455337"/>
                </a:lnTo>
                <a:lnTo>
                  <a:pt x="88071" y="449801"/>
                </a:lnTo>
                <a:lnTo>
                  <a:pt x="95998" y="444265"/>
                </a:lnTo>
                <a:lnTo>
                  <a:pt x="104365" y="439190"/>
                </a:lnTo>
                <a:lnTo>
                  <a:pt x="113172" y="434577"/>
                </a:lnTo>
                <a:lnTo>
                  <a:pt x="121979" y="430425"/>
                </a:lnTo>
                <a:lnTo>
                  <a:pt x="131226" y="426735"/>
                </a:lnTo>
                <a:lnTo>
                  <a:pt x="140474" y="423044"/>
                </a:lnTo>
                <a:lnTo>
                  <a:pt x="149721" y="420277"/>
                </a:lnTo>
                <a:lnTo>
                  <a:pt x="159409" y="417970"/>
                </a:lnTo>
                <a:lnTo>
                  <a:pt x="169537" y="416125"/>
                </a:lnTo>
                <a:lnTo>
                  <a:pt x="179225" y="414741"/>
                </a:lnTo>
                <a:lnTo>
                  <a:pt x="189353" y="414279"/>
                </a:lnTo>
                <a:lnTo>
                  <a:pt x="199922" y="413818"/>
                </a:lnTo>
                <a:lnTo>
                  <a:pt x="208289" y="413818"/>
                </a:lnTo>
                <a:lnTo>
                  <a:pt x="216655" y="414741"/>
                </a:lnTo>
                <a:lnTo>
                  <a:pt x="225022" y="415663"/>
                </a:lnTo>
                <a:lnTo>
                  <a:pt x="232949" y="417047"/>
                </a:lnTo>
                <a:lnTo>
                  <a:pt x="235150" y="398595"/>
                </a:lnTo>
                <a:lnTo>
                  <a:pt x="237792" y="380603"/>
                </a:lnTo>
                <a:lnTo>
                  <a:pt x="241315" y="363073"/>
                </a:lnTo>
                <a:lnTo>
                  <a:pt x="245719" y="345543"/>
                </a:lnTo>
                <a:lnTo>
                  <a:pt x="250563" y="328936"/>
                </a:lnTo>
                <a:lnTo>
                  <a:pt x="256287" y="311867"/>
                </a:lnTo>
                <a:lnTo>
                  <a:pt x="262893" y="295721"/>
                </a:lnTo>
                <a:lnTo>
                  <a:pt x="269938" y="280036"/>
                </a:lnTo>
                <a:lnTo>
                  <a:pt x="277865" y="264352"/>
                </a:lnTo>
                <a:lnTo>
                  <a:pt x="286232" y="249128"/>
                </a:lnTo>
                <a:lnTo>
                  <a:pt x="295039" y="234827"/>
                </a:lnTo>
                <a:lnTo>
                  <a:pt x="305167" y="220527"/>
                </a:lnTo>
                <a:lnTo>
                  <a:pt x="315295" y="206687"/>
                </a:lnTo>
                <a:lnTo>
                  <a:pt x="325864" y="193770"/>
                </a:lnTo>
                <a:lnTo>
                  <a:pt x="337313" y="180853"/>
                </a:lnTo>
                <a:lnTo>
                  <a:pt x="349203" y="168859"/>
                </a:lnTo>
                <a:lnTo>
                  <a:pt x="361973" y="157326"/>
                </a:lnTo>
                <a:lnTo>
                  <a:pt x="374743" y="146716"/>
                </a:lnTo>
                <a:lnTo>
                  <a:pt x="388394" y="136106"/>
                </a:lnTo>
                <a:lnTo>
                  <a:pt x="402045" y="126880"/>
                </a:lnTo>
                <a:lnTo>
                  <a:pt x="416577" y="117653"/>
                </a:lnTo>
                <a:lnTo>
                  <a:pt x="431109" y="109350"/>
                </a:lnTo>
                <a:lnTo>
                  <a:pt x="446081" y="101507"/>
                </a:lnTo>
                <a:lnTo>
                  <a:pt x="461493" y="94587"/>
                </a:lnTo>
                <a:lnTo>
                  <a:pt x="477346" y="88590"/>
                </a:lnTo>
                <a:lnTo>
                  <a:pt x="493639" y="83054"/>
                </a:lnTo>
                <a:lnTo>
                  <a:pt x="510373" y="78441"/>
                </a:lnTo>
                <a:lnTo>
                  <a:pt x="527107" y="74751"/>
                </a:lnTo>
                <a:lnTo>
                  <a:pt x="544280" y="71522"/>
                </a:lnTo>
                <a:lnTo>
                  <a:pt x="561454" y="69676"/>
                </a:lnTo>
                <a:lnTo>
                  <a:pt x="579069" y="68292"/>
                </a:lnTo>
                <a:lnTo>
                  <a:pt x="596683" y="67831"/>
                </a:lnTo>
                <a:lnTo>
                  <a:pt x="610774" y="67831"/>
                </a:lnTo>
                <a:lnTo>
                  <a:pt x="624866" y="68754"/>
                </a:lnTo>
                <a:lnTo>
                  <a:pt x="638517" y="70138"/>
                </a:lnTo>
                <a:lnTo>
                  <a:pt x="652168" y="71983"/>
                </a:lnTo>
                <a:lnTo>
                  <a:pt x="665819" y="74751"/>
                </a:lnTo>
                <a:lnTo>
                  <a:pt x="679029" y="77519"/>
                </a:lnTo>
                <a:lnTo>
                  <a:pt x="692240" y="80748"/>
                </a:lnTo>
                <a:lnTo>
                  <a:pt x="705010" y="84900"/>
                </a:lnTo>
                <a:lnTo>
                  <a:pt x="717781" y="89052"/>
                </a:lnTo>
                <a:lnTo>
                  <a:pt x="730111" y="94126"/>
                </a:lnTo>
                <a:lnTo>
                  <a:pt x="742441" y="99662"/>
                </a:lnTo>
                <a:lnTo>
                  <a:pt x="754771" y="105198"/>
                </a:lnTo>
                <a:lnTo>
                  <a:pt x="766660" y="111656"/>
                </a:lnTo>
                <a:lnTo>
                  <a:pt x="778110" y="118115"/>
                </a:lnTo>
                <a:lnTo>
                  <a:pt x="789559" y="125034"/>
                </a:lnTo>
                <a:lnTo>
                  <a:pt x="800568" y="132877"/>
                </a:lnTo>
                <a:lnTo>
                  <a:pt x="811136" y="140719"/>
                </a:lnTo>
                <a:lnTo>
                  <a:pt x="821705" y="149023"/>
                </a:lnTo>
                <a:lnTo>
                  <a:pt x="831833" y="157788"/>
                </a:lnTo>
                <a:lnTo>
                  <a:pt x="841521" y="166553"/>
                </a:lnTo>
                <a:lnTo>
                  <a:pt x="851209" y="176240"/>
                </a:lnTo>
                <a:lnTo>
                  <a:pt x="860456" y="185928"/>
                </a:lnTo>
                <a:lnTo>
                  <a:pt x="869263" y="195616"/>
                </a:lnTo>
                <a:lnTo>
                  <a:pt x="878070" y="206226"/>
                </a:lnTo>
                <a:lnTo>
                  <a:pt x="885997" y="216836"/>
                </a:lnTo>
                <a:lnTo>
                  <a:pt x="893923" y="227908"/>
                </a:lnTo>
                <a:lnTo>
                  <a:pt x="901409" y="239441"/>
                </a:lnTo>
                <a:lnTo>
                  <a:pt x="908455" y="250974"/>
                </a:lnTo>
                <a:lnTo>
                  <a:pt x="915060" y="262968"/>
                </a:lnTo>
                <a:lnTo>
                  <a:pt x="921225" y="274962"/>
                </a:lnTo>
                <a:lnTo>
                  <a:pt x="927390" y="287418"/>
                </a:lnTo>
                <a:lnTo>
                  <a:pt x="932675" y="300334"/>
                </a:lnTo>
                <a:lnTo>
                  <a:pt x="947206" y="298950"/>
                </a:lnTo>
                <a:lnTo>
                  <a:pt x="961738" y="298489"/>
                </a:lnTo>
                <a:lnTo>
                  <a:pt x="973628" y="298950"/>
                </a:lnTo>
                <a:lnTo>
                  <a:pt x="985517" y="299412"/>
                </a:lnTo>
                <a:lnTo>
                  <a:pt x="996967" y="300796"/>
                </a:lnTo>
                <a:lnTo>
                  <a:pt x="1008416" y="303102"/>
                </a:lnTo>
                <a:lnTo>
                  <a:pt x="1019865" y="305409"/>
                </a:lnTo>
                <a:lnTo>
                  <a:pt x="1030874" y="308177"/>
                </a:lnTo>
                <a:lnTo>
                  <a:pt x="1041883" y="311867"/>
                </a:lnTo>
                <a:lnTo>
                  <a:pt x="1052451" y="315558"/>
                </a:lnTo>
                <a:lnTo>
                  <a:pt x="1062580" y="320171"/>
                </a:lnTo>
                <a:lnTo>
                  <a:pt x="1073148" y="325245"/>
                </a:lnTo>
                <a:lnTo>
                  <a:pt x="1082836" y="330320"/>
                </a:lnTo>
                <a:lnTo>
                  <a:pt x="1092524" y="336317"/>
                </a:lnTo>
                <a:lnTo>
                  <a:pt x="1102212" y="342314"/>
                </a:lnTo>
                <a:lnTo>
                  <a:pt x="1104422" y="344051"/>
                </a:lnTo>
                <a:lnTo>
                  <a:pt x="1109495" y="339004"/>
                </a:lnTo>
                <a:lnTo>
                  <a:pt x="1119084" y="330466"/>
                </a:lnTo>
                <a:lnTo>
                  <a:pt x="1128673" y="321928"/>
                </a:lnTo>
                <a:lnTo>
                  <a:pt x="1139328" y="313892"/>
                </a:lnTo>
                <a:lnTo>
                  <a:pt x="1149983" y="306359"/>
                </a:lnTo>
                <a:lnTo>
                  <a:pt x="1160637" y="298825"/>
                </a:lnTo>
                <a:lnTo>
                  <a:pt x="1172358" y="292296"/>
                </a:lnTo>
                <a:lnTo>
                  <a:pt x="1184078" y="285767"/>
                </a:lnTo>
                <a:lnTo>
                  <a:pt x="1195798" y="280243"/>
                </a:lnTo>
                <a:lnTo>
                  <a:pt x="1208584" y="274718"/>
                </a:lnTo>
                <a:lnTo>
                  <a:pt x="1220837" y="269696"/>
                </a:lnTo>
                <a:lnTo>
                  <a:pt x="1233622" y="265678"/>
                </a:lnTo>
                <a:lnTo>
                  <a:pt x="1246941" y="261661"/>
                </a:lnTo>
                <a:lnTo>
                  <a:pt x="1260259" y="258647"/>
                </a:lnTo>
                <a:lnTo>
                  <a:pt x="1274111" y="256136"/>
                </a:lnTo>
                <a:lnTo>
                  <a:pt x="1287962" y="253625"/>
                </a:lnTo>
                <a:lnTo>
                  <a:pt x="1301813" y="252118"/>
                </a:lnTo>
                <a:lnTo>
                  <a:pt x="1316197" y="251616"/>
                </a:lnTo>
                <a:lnTo>
                  <a:pt x="1330581" y="251114"/>
                </a:lnTo>
                <a:lnTo>
                  <a:pt x="1348161" y="251616"/>
                </a:lnTo>
                <a:lnTo>
                  <a:pt x="1365741" y="253123"/>
                </a:lnTo>
                <a:lnTo>
                  <a:pt x="1372134" y="239060"/>
                </a:lnTo>
                <a:lnTo>
                  <a:pt x="1379593" y="225500"/>
                </a:lnTo>
                <a:lnTo>
                  <a:pt x="1387051" y="212442"/>
                </a:lnTo>
                <a:lnTo>
                  <a:pt x="1395042" y="199384"/>
                </a:lnTo>
                <a:lnTo>
                  <a:pt x="1403566" y="186829"/>
                </a:lnTo>
                <a:lnTo>
                  <a:pt x="1412622" y="174273"/>
                </a:lnTo>
                <a:lnTo>
                  <a:pt x="1422212" y="162220"/>
                </a:lnTo>
                <a:lnTo>
                  <a:pt x="1431801" y="150668"/>
                </a:lnTo>
                <a:lnTo>
                  <a:pt x="1442456" y="139117"/>
                </a:lnTo>
                <a:lnTo>
                  <a:pt x="1453110" y="128570"/>
                </a:lnTo>
                <a:lnTo>
                  <a:pt x="1464298" y="118024"/>
                </a:lnTo>
                <a:lnTo>
                  <a:pt x="1476018" y="107477"/>
                </a:lnTo>
                <a:lnTo>
                  <a:pt x="1487738" y="97934"/>
                </a:lnTo>
                <a:lnTo>
                  <a:pt x="1499991" y="88392"/>
                </a:lnTo>
                <a:lnTo>
                  <a:pt x="1512777" y="79352"/>
                </a:lnTo>
                <a:lnTo>
                  <a:pt x="1525563" y="70814"/>
                </a:lnTo>
                <a:lnTo>
                  <a:pt x="1538881" y="62276"/>
                </a:lnTo>
                <a:lnTo>
                  <a:pt x="1552732" y="54743"/>
                </a:lnTo>
                <a:lnTo>
                  <a:pt x="1566583" y="47712"/>
                </a:lnTo>
                <a:lnTo>
                  <a:pt x="1580967" y="40680"/>
                </a:lnTo>
                <a:lnTo>
                  <a:pt x="1595884" y="34654"/>
                </a:lnTo>
                <a:lnTo>
                  <a:pt x="1610801" y="28627"/>
                </a:lnTo>
                <a:lnTo>
                  <a:pt x="1625717" y="23102"/>
                </a:lnTo>
                <a:lnTo>
                  <a:pt x="1641167" y="18582"/>
                </a:lnTo>
                <a:lnTo>
                  <a:pt x="1656616" y="14062"/>
                </a:lnTo>
                <a:lnTo>
                  <a:pt x="1672598" y="10547"/>
                </a:lnTo>
                <a:lnTo>
                  <a:pt x="1688580" y="7533"/>
                </a:lnTo>
                <a:lnTo>
                  <a:pt x="1705095" y="4520"/>
                </a:lnTo>
                <a:lnTo>
                  <a:pt x="1721610" y="2511"/>
                </a:lnTo>
                <a:lnTo>
                  <a:pt x="1738125" y="1004"/>
                </a:lnTo>
                <a:close/>
              </a:path>
            </a:pathLst>
          </a:custGeom>
          <a:gradFill>
            <a:gsLst>
              <a:gs pos="0">
                <a:srgbClr val="99DFF9"/>
              </a:gs>
              <a:gs pos="100000">
                <a:srgbClr val="BAE6F6"/>
              </a:gs>
            </a:gsLst>
            <a:lin ang="5400000" scaled="0"/>
          </a:gradFill>
          <a:ln w="12700" cap="flat" cmpd="sng" algn="ctr">
            <a:solidFill>
              <a:srgbClr val="BAE6F6">
                <a:lumMod val="50000"/>
              </a:srgbClr>
            </a:solidFill>
            <a:prstDash val="solid"/>
            <a:miter lim="800000"/>
          </a:ln>
          <a:effectLst/>
        </p:spPr>
        <p:txBody>
          <a:bodyPr wrap="square" rtlCol="0" anchor="ctr">
            <a:noAutofit/>
          </a:bodyPr>
          <a:lstStyle/>
          <a:p>
            <a:pPr marL="0" marR="0" lvl="0" indent="0" algn="ctr" defTabSz="95884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文本框 55">
            <a:extLst>
              <a:ext uri="{FF2B5EF4-FFF2-40B4-BE49-F238E27FC236}">
                <a16:creationId xmlns:a16="http://schemas.microsoft.com/office/drawing/2014/main" xmlns="" id="{EF8B5667-2B4A-4877-A387-57D1B77C5EE3}"/>
              </a:ext>
            </a:extLst>
          </p:cNvPr>
          <p:cNvSpPr txBox="1"/>
          <p:nvPr/>
        </p:nvSpPr>
        <p:spPr>
          <a:xfrm>
            <a:off x="4668827" y="5149211"/>
            <a:ext cx="836108" cy="584775"/>
          </a:xfrm>
          <a:prstGeom prst="rect">
            <a:avLst/>
          </a:prstGeom>
          <a:noFill/>
        </p:spPr>
        <p:txBody>
          <a:bodyPr wrap="square" rtlCol="0">
            <a:noAutofit/>
          </a:bodyPr>
          <a:lstStyle/>
          <a:p>
            <a:pPr marL="0" marR="0" lvl="0" indent="0" algn="ctr" defTabSz="958848"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 service</a:t>
            </a:r>
            <a:endPar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文本框 55">
            <a:extLst>
              <a:ext uri="{FF2B5EF4-FFF2-40B4-BE49-F238E27FC236}">
                <a16:creationId xmlns:a16="http://schemas.microsoft.com/office/drawing/2014/main" xmlns="" id="{811E4AAC-39BD-4F7A-BCFC-9A835838E3B9}"/>
              </a:ext>
            </a:extLst>
          </p:cNvPr>
          <p:cNvSpPr txBox="1"/>
          <p:nvPr/>
        </p:nvSpPr>
        <p:spPr>
          <a:xfrm>
            <a:off x="6454651" y="5158736"/>
            <a:ext cx="1142006" cy="584775"/>
          </a:xfrm>
          <a:prstGeom prst="rect">
            <a:avLst/>
          </a:prstGeom>
          <a:noFill/>
        </p:spPr>
        <p:txBody>
          <a:bodyPr wrap="square" rtlCol="0">
            <a:noAutofit/>
          </a:bodyPr>
          <a:lstStyle/>
          <a:p>
            <a:pPr marL="0" marR="0" lvl="0" indent="0" algn="ctr" defTabSz="958848"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Ecosystem service</a:t>
            </a:r>
            <a:endPar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文本框 52">
            <a:extLst>
              <a:ext uri="{FF2B5EF4-FFF2-40B4-BE49-F238E27FC236}">
                <a16:creationId xmlns:a16="http://schemas.microsoft.com/office/drawing/2014/main" xmlns="" id="{0EAA4D25-1631-47BD-85C2-EB99FE0EA489}"/>
              </a:ext>
            </a:extLst>
          </p:cNvPr>
          <p:cNvSpPr txBox="1"/>
          <p:nvPr/>
        </p:nvSpPr>
        <p:spPr>
          <a:xfrm>
            <a:off x="5286832" y="4690798"/>
            <a:ext cx="1484702" cy="338554"/>
          </a:xfrm>
          <a:prstGeom prst="rect">
            <a:avLst/>
          </a:prstGeom>
          <a:solidFill>
            <a:srgbClr val="EC7061"/>
          </a:solid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NAIE</a:t>
            </a:r>
            <a:endParaRPr kumimoji="0" lang="en-US" altLang="zh-CN" sz="1600" b="1"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文本框 55">
            <a:extLst>
              <a:ext uri="{FF2B5EF4-FFF2-40B4-BE49-F238E27FC236}">
                <a16:creationId xmlns:a16="http://schemas.microsoft.com/office/drawing/2014/main" xmlns="" id="{0FDE65F5-7A10-4C57-9CB7-DD430835A22D}"/>
              </a:ext>
            </a:extLst>
          </p:cNvPr>
          <p:cNvSpPr txBox="1"/>
          <p:nvPr/>
        </p:nvSpPr>
        <p:spPr>
          <a:xfrm>
            <a:off x="5500659" y="5149211"/>
            <a:ext cx="976852" cy="584775"/>
          </a:xfrm>
          <a:prstGeom prst="rect">
            <a:avLst/>
          </a:prstGeom>
          <a:noFill/>
        </p:spPr>
        <p:txBody>
          <a:bodyPr wrap="square" rtlCol="0">
            <a:noAutofit/>
          </a:bodyPr>
          <a:lstStyle/>
          <a:p>
            <a:pPr marL="0" marR="0" lvl="0" indent="0" algn="ctr" defTabSz="958848"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service</a:t>
            </a:r>
            <a:endParaRPr kumimoji="0" lang="en-US" sz="1400" b="0" i="0" u="none" strike="noStrike" kern="0" cap="none" spc="0" normalizeH="0" baseline="0" noProof="0" dirty="0" smtClean="0">
              <a:ln>
                <a:noFill/>
              </a:ln>
              <a:solidFill>
                <a:srgbClr val="4D4D4D"/>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文本框 54">
            <a:extLst>
              <a:ext uri="{FF2B5EF4-FFF2-40B4-BE49-F238E27FC236}">
                <a16:creationId xmlns:a16="http://schemas.microsoft.com/office/drawing/2014/main" xmlns="" id="{3758DE09-8683-4F73-B606-7BC8505B0023}"/>
              </a:ext>
            </a:extLst>
          </p:cNvPr>
          <p:cNvSpPr txBox="1"/>
          <p:nvPr/>
        </p:nvSpPr>
        <p:spPr>
          <a:xfrm>
            <a:off x="1847850" y="2286747"/>
            <a:ext cx="1754071" cy="338554"/>
          </a:xfrm>
          <a:prstGeom prst="rect">
            <a:avLst/>
          </a:prstGeom>
          <a:solidFill>
            <a:srgbClr val="1AABE2"/>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dataset</a:t>
            </a:r>
          </a:p>
        </p:txBody>
      </p:sp>
      <p:sp>
        <p:nvSpPr>
          <p:cNvPr id="56" name="文本框 55">
            <a:extLst>
              <a:ext uri="{FF2B5EF4-FFF2-40B4-BE49-F238E27FC236}">
                <a16:creationId xmlns:a16="http://schemas.microsoft.com/office/drawing/2014/main" xmlns="" id="{99E4ED2A-E438-4CCD-A5E1-1B6324C87CE7}"/>
              </a:ext>
            </a:extLst>
          </p:cNvPr>
          <p:cNvSpPr txBox="1"/>
          <p:nvPr/>
        </p:nvSpPr>
        <p:spPr>
          <a:xfrm>
            <a:off x="1847850" y="3305068"/>
            <a:ext cx="1754071" cy="338554"/>
          </a:xfrm>
          <a:prstGeom prst="rect">
            <a:avLst/>
          </a:prstGeom>
          <a:solidFill>
            <a:srgbClr val="1AABE2"/>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Test dataset</a:t>
            </a:r>
          </a:p>
        </p:txBody>
      </p:sp>
      <p:sp>
        <p:nvSpPr>
          <p:cNvPr id="57" name="文本框 56">
            <a:extLst>
              <a:ext uri="{FF2B5EF4-FFF2-40B4-BE49-F238E27FC236}">
                <a16:creationId xmlns:a16="http://schemas.microsoft.com/office/drawing/2014/main" xmlns="" id="{005B6A93-A9E7-4074-8091-F1DC34F20EAD}"/>
              </a:ext>
            </a:extLst>
          </p:cNvPr>
          <p:cNvSpPr txBox="1"/>
          <p:nvPr/>
        </p:nvSpPr>
        <p:spPr>
          <a:xfrm>
            <a:off x="5076825" y="2766144"/>
            <a:ext cx="2019301" cy="338554"/>
          </a:xfrm>
          <a:prstGeom prst="rect">
            <a:avLst/>
          </a:prstGeom>
          <a:solidFill>
            <a:srgbClr val="1AABE2"/>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Algorithm model</a:t>
            </a:r>
          </a:p>
        </p:txBody>
      </p:sp>
      <p:sp>
        <p:nvSpPr>
          <p:cNvPr id="58" name="文本框 57">
            <a:extLst>
              <a:ext uri="{FF2B5EF4-FFF2-40B4-BE49-F238E27FC236}">
                <a16:creationId xmlns:a16="http://schemas.microsoft.com/office/drawing/2014/main" xmlns="" id="{78293BD1-594B-4F94-9093-B3703E29D9AA}"/>
              </a:ext>
            </a:extLst>
          </p:cNvPr>
          <p:cNvSpPr txBox="1"/>
          <p:nvPr/>
        </p:nvSpPr>
        <p:spPr>
          <a:xfrm>
            <a:off x="7652248" y="2672611"/>
            <a:ext cx="2349001" cy="518644"/>
          </a:xfrm>
          <a:prstGeom prst="rect">
            <a:avLst/>
          </a:prstGeom>
          <a:solidFill>
            <a:srgbClr val="1AABE2"/>
          </a:solidFill>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result (prediction result)</a:t>
            </a:r>
          </a:p>
        </p:txBody>
      </p:sp>
      <p:sp>
        <p:nvSpPr>
          <p:cNvPr id="59" name="文本框 58">
            <a:extLst>
              <a:ext uri="{FF2B5EF4-FFF2-40B4-BE49-F238E27FC236}">
                <a16:creationId xmlns:a16="http://schemas.microsoft.com/office/drawing/2014/main" xmlns="" id="{DFF5D7DD-3340-4B84-A724-88AF4A388A89}"/>
              </a:ext>
            </a:extLst>
          </p:cNvPr>
          <p:cNvSpPr txBox="1"/>
          <p:nvPr/>
        </p:nvSpPr>
        <p:spPr>
          <a:xfrm>
            <a:off x="5076825" y="3148491"/>
            <a:ext cx="2019301" cy="338554"/>
          </a:xfrm>
          <a:prstGeom prst="rect">
            <a:avLst/>
          </a:prstGeom>
          <a:solidFill>
            <a:srgbClr val="8BC9A0"/>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Training environment</a:t>
            </a:r>
          </a:p>
        </p:txBody>
      </p:sp>
      <p:cxnSp>
        <p:nvCxnSpPr>
          <p:cNvPr id="60" name="连接符: 肘形 18">
            <a:extLst>
              <a:ext uri="{FF2B5EF4-FFF2-40B4-BE49-F238E27FC236}">
                <a16:creationId xmlns:a16="http://schemas.microsoft.com/office/drawing/2014/main" xmlns="" id="{423818E2-DB9B-422A-A46C-7DCEC310BA6A}"/>
              </a:ext>
            </a:extLst>
          </p:cNvPr>
          <p:cNvCxnSpPr>
            <a:cxnSpLocks/>
            <a:stCxn id="55" idx="3"/>
            <a:endCxn id="57" idx="1"/>
          </p:cNvCxnSpPr>
          <p:nvPr/>
        </p:nvCxnSpPr>
        <p:spPr>
          <a:xfrm>
            <a:off x="3601921" y="2456024"/>
            <a:ext cx="1474904" cy="479397"/>
          </a:xfrm>
          <a:prstGeom prst="bentConnector3">
            <a:avLst>
              <a:gd name="adj1" fmla="val 50000"/>
            </a:avLst>
          </a:prstGeom>
          <a:noFill/>
          <a:ln w="19050" cap="flat" cmpd="sng" algn="ctr">
            <a:solidFill>
              <a:srgbClr val="1AABE2"/>
            </a:solidFill>
            <a:prstDash val="solid"/>
            <a:miter lim="800000"/>
            <a:tailEnd type="triangle"/>
          </a:ln>
          <a:effectLst/>
        </p:spPr>
      </p:cxnSp>
      <p:cxnSp>
        <p:nvCxnSpPr>
          <p:cNvPr id="61" name="连接符: 肘形 30">
            <a:extLst>
              <a:ext uri="{FF2B5EF4-FFF2-40B4-BE49-F238E27FC236}">
                <a16:creationId xmlns:a16="http://schemas.microsoft.com/office/drawing/2014/main" xmlns="" id="{56DF437F-87C4-4C13-8A4B-CB617DA80780}"/>
              </a:ext>
            </a:extLst>
          </p:cNvPr>
          <p:cNvCxnSpPr>
            <a:stCxn id="56" idx="3"/>
            <a:endCxn id="57" idx="1"/>
          </p:cNvCxnSpPr>
          <p:nvPr/>
        </p:nvCxnSpPr>
        <p:spPr>
          <a:xfrm flipV="1">
            <a:off x="3601921" y="2935421"/>
            <a:ext cx="1474904" cy="538924"/>
          </a:xfrm>
          <a:prstGeom prst="bentConnector3">
            <a:avLst>
              <a:gd name="adj1" fmla="val 50000"/>
            </a:avLst>
          </a:prstGeom>
          <a:noFill/>
          <a:ln w="19050" cap="flat" cmpd="sng" algn="ctr">
            <a:solidFill>
              <a:srgbClr val="1AABE2"/>
            </a:solidFill>
            <a:prstDash val="solid"/>
            <a:miter lim="800000"/>
            <a:tailEnd type="triangle"/>
          </a:ln>
          <a:effectLst/>
        </p:spPr>
      </p:cxnSp>
      <p:cxnSp>
        <p:nvCxnSpPr>
          <p:cNvPr id="62" name="直接箭头连接符 61">
            <a:extLst>
              <a:ext uri="{FF2B5EF4-FFF2-40B4-BE49-F238E27FC236}">
                <a16:creationId xmlns:a16="http://schemas.microsoft.com/office/drawing/2014/main" xmlns="" id="{C7176BC7-692E-49E3-B756-9D1650D1C890}"/>
              </a:ext>
            </a:extLst>
          </p:cNvPr>
          <p:cNvCxnSpPr>
            <a:cxnSpLocks/>
            <a:stCxn id="57" idx="3"/>
            <a:endCxn id="58" idx="1"/>
          </p:cNvCxnSpPr>
          <p:nvPr/>
        </p:nvCxnSpPr>
        <p:spPr>
          <a:xfrm flipV="1">
            <a:off x="7096126" y="2931933"/>
            <a:ext cx="556122" cy="3488"/>
          </a:xfrm>
          <a:prstGeom prst="straightConnector1">
            <a:avLst/>
          </a:prstGeom>
          <a:noFill/>
          <a:ln w="19050" cap="flat" cmpd="sng" algn="ctr">
            <a:solidFill>
              <a:srgbClr val="1AABE2"/>
            </a:solidFill>
            <a:prstDash val="solid"/>
            <a:miter lim="800000"/>
            <a:tailEnd type="triangle"/>
          </a:ln>
          <a:effectLst/>
        </p:spPr>
      </p:cxnSp>
      <p:grpSp>
        <p:nvGrpSpPr>
          <p:cNvPr id="63" name="组合 29">
            <a:extLst>
              <a:ext uri="{FF2B5EF4-FFF2-40B4-BE49-F238E27FC236}">
                <a16:creationId xmlns:a16="http://schemas.microsoft.com/office/drawing/2014/main" xmlns="" id="{CEA61F48-D279-4AC0-8B01-7E4D8903099A}"/>
              </a:ext>
            </a:extLst>
          </p:cNvPr>
          <p:cNvGrpSpPr>
            <a:grpSpLocks/>
          </p:cNvGrpSpPr>
          <p:nvPr/>
        </p:nvGrpSpPr>
        <p:grpSpPr bwMode="auto">
          <a:xfrm>
            <a:off x="859444" y="3643622"/>
            <a:ext cx="10638840" cy="572286"/>
            <a:chOff x="437763" y="3816249"/>
            <a:chExt cx="8164900" cy="520901"/>
          </a:xfrm>
          <a:gradFill>
            <a:gsLst>
              <a:gs pos="0">
                <a:srgbClr val="99DFF9"/>
              </a:gs>
              <a:gs pos="74000">
                <a:srgbClr val="1AABE2">
                  <a:lumMod val="45000"/>
                  <a:lumOff val="55000"/>
                </a:srgbClr>
              </a:gs>
              <a:gs pos="83000">
                <a:srgbClr val="1AABE2">
                  <a:lumMod val="45000"/>
                  <a:lumOff val="55000"/>
                </a:srgbClr>
              </a:gs>
              <a:gs pos="100000">
                <a:srgbClr val="1AABE2">
                  <a:lumMod val="30000"/>
                  <a:lumOff val="70000"/>
                </a:srgbClr>
              </a:gs>
            </a:gsLst>
            <a:lin ang="5400000" scaled="1"/>
          </a:gradFill>
        </p:grpSpPr>
        <p:sp>
          <p:nvSpPr>
            <p:cNvPr id="64" name="Freeform 30">
              <a:extLst>
                <a:ext uri="{FF2B5EF4-FFF2-40B4-BE49-F238E27FC236}">
                  <a16:creationId xmlns:a16="http://schemas.microsoft.com/office/drawing/2014/main" xmlns="" id="{1D6D811E-DCD4-4477-A90D-6A8103F50DC5}"/>
                </a:ext>
              </a:extLst>
            </p:cNvPr>
            <p:cNvSpPr/>
            <p:nvPr/>
          </p:nvSpPr>
          <p:spPr bwMode="auto">
            <a:xfrm>
              <a:off x="437763" y="3816249"/>
              <a:ext cx="8164900" cy="520901"/>
            </a:xfrm>
            <a:custGeom>
              <a:avLst/>
              <a:gdLst/>
              <a:ahLst/>
              <a:cxnLst>
                <a:cxn ang="0">
                  <a:pos x="7443" y="0"/>
                </a:cxn>
                <a:cxn ang="0">
                  <a:pos x="7218" y="0"/>
                </a:cxn>
                <a:cxn ang="0">
                  <a:pos x="6441" y="0"/>
                </a:cxn>
                <a:cxn ang="0">
                  <a:pos x="848" y="0"/>
                </a:cxn>
                <a:cxn ang="0">
                  <a:pos x="0" y="494"/>
                </a:cxn>
                <a:cxn ang="0">
                  <a:pos x="6441" y="494"/>
                </a:cxn>
                <a:cxn ang="0">
                  <a:pos x="7218" y="494"/>
                </a:cxn>
                <a:cxn ang="0">
                  <a:pos x="8291" y="494"/>
                </a:cxn>
                <a:cxn ang="0">
                  <a:pos x="7443" y="0"/>
                </a:cxn>
              </a:cxnLst>
              <a:rect l="0" t="0" r="r" b="b"/>
              <a:pathLst>
                <a:path w="8291" h="494">
                  <a:moveTo>
                    <a:pt x="7443" y="0"/>
                  </a:moveTo>
                  <a:lnTo>
                    <a:pt x="7218" y="0"/>
                  </a:lnTo>
                  <a:lnTo>
                    <a:pt x="6441" y="0"/>
                  </a:lnTo>
                  <a:lnTo>
                    <a:pt x="848" y="0"/>
                  </a:lnTo>
                  <a:lnTo>
                    <a:pt x="0" y="494"/>
                  </a:lnTo>
                  <a:lnTo>
                    <a:pt x="6441" y="494"/>
                  </a:lnTo>
                  <a:lnTo>
                    <a:pt x="7218" y="494"/>
                  </a:lnTo>
                  <a:lnTo>
                    <a:pt x="8291" y="494"/>
                  </a:lnTo>
                  <a:lnTo>
                    <a:pt x="7443" y="0"/>
                  </a:lnTo>
                  <a:close/>
                </a:path>
              </a:pathLst>
            </a:custGeom>
            <a:grpFill/>
            <a:ln w="9525">
              <a:gradFill>
                <a:gsLst>
                  <a:gs pos="0">
                    <a:srgbClr val="002060">
                      <a:alpha val="0"/>
                    </a:srgbClr>
                  </a:gs>
                  <a:gs pos="50000">
                    <a:srgbClr val="4F81BD">
                      <a:tint val="44500"/>
                      <a:satMod val="160000"/>
                      <a:alpha val="37000"/>
                    </a:srgbClr>
                  </a:gs>
                  <a:gs pos="100000">
                    <a:srgbClr val="002060">
                      <a:alpha val="37000"/>
                    </a:srgbClr>
                  </a:gs>
                </a:gsLst>
                <a:lin ang="5400000" scaled="0"/>
              </a:gradFill>
              <a:miter lim="800000"/>
            </a:ln>
          </p:spPr>
          <p:txBody>
            <a:bodyPr anchor="ctr" anchorCtr="1">
              <a:noAutofit/>
            </a:bodyPr>
            <a:lstStyle/>
            <a:p>
              <a:pPr marL="0" marR="0" lvl="0" indent="0" algn="ctr" defTabSz="177023" eaLnBrk="1" fontAlgn="ctr" latinLnBrk="0" hangingPunct="1">
                <a:lnSpc>
                  <a:spcPct val="100000"/>
                </a:lnSpc>
                <a:spcBef>
                  <a:spcPts val="0"/>
                </a:spcBef>
                <a:spcAft>
                  <a:spcPts val="0"/>
                </a:spcAft>
                <a:buClrTx/>
                <a:buSzPct val="100000"/>
                <a:buFontTx/>
                <a:buNone/>
                <a:tabLst/>
                <a:defRPr/>
              </a:pPr>
              <a:endParaRPr kumimoji="0" lang="en-US" altLang="zh-CN" sz="1100" b="0" i="0" u="none" strike="noStrike" kern="0" cap="none" spc="0" normalizeH="0" baseline="0" noProof="1">
                <a:ln>
                  <a:noFill/>
                </a:ln>
                <a:solidFill>
                  <a:sysClr val="window" lastClr="FFFFFF"/>
                </a:solidFill>
                <a:effectLst>
                  <a:outerShdw blurRad="50800" dist="50800" dir="5400000" algn="ctr" rotWithShape="0">
                    <a:srgbClr val="0070C0">
                      <a:alpha val="0"/>
                    </a:srgbClr>
                  </a:outerShdw>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5" name="直接连接符 31">
              <a:extLst>
                <a:ext uri="{FF2B5EF4-FFF2-40B4-BE49-F238E27FC236}">
                  <a16:creationId xmlns:a16="http://schemas.microsoft.com/office/drawing/2014/main" xmlns="" id="{378430EC-03F6-4D1C-8ABC-BA89481B5685}"/>
                </a:ext>
              </a:extLst>
            </p:cNvPr>
            <p:cNvCxnSpPr>
              <a:cxnSpLocks noChangeShapeType="1"/>
            </p:cNvCxnSpPr>
            <p:nvPr/>
          </p:nvCxnSpPr>
          <p:spPr bwMode="auto">
            <a:xfrm>
              <a:off x="453832" y="4333776"/>
              <a:ext cx="8132763" cy="0"/>
            </a:xfrm>
            <a:prstGeom prst="line">
              <a:avLst/>
            </a:prstGeom>
            <a:grpFill/>
            <a:ln w="9525">
              <a:solidFill>
                <a:srgbClr val="43CEFF"/>
              </a:solidFill>
              <a:round/>
              <a:headEnd/>
              <a:tailEnd/>
            </a:ln>
          </p:spPr>
        </p:cxnSp>
      </p:grpSp>
    </p:spTree>
    <p:extLst>
      <p:ext uri="{BB962C8B-B14F-4D97-AF65-F5344CB8AC3E}">
        <p14:creationId xmlns:p14="http://schemas.microsoft.com/office/powerpoint/2010/main" val="13107610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sym typeface="Huawei Sans" panose="020C0503030203020204" pitchFamily="34" charset="0"/>
              </a:rPr>
              <a:t>(TorF) The goal of network development is to achieve full autonomous driving network of L5. </a:t>
            </a:r>
            <a:r>
              <a:rPr lang="en-US" altLang="zh-CN"/>
              <a:t>(     )</a:t>
            </a:r>
          </a:p>
          <a:p>
            <a:pPr lvl="1"/>
            <a:r>
              <a:rPr lang="en-US" altLang="zh-CN" sz="2000"/>
              <a:t>True</a:t>
            </a:r>
          </a:p>
          <a:p>
            <a:pPr lvl="1"/>
            <a:r>
              <a:rPr lang="en-US" altLang="zh-CN" sz="2000" smtClean="0"/>
              <a:t>False</a:t>
            </a:r>
            <a:endParaRPr lang="en-US" smtClean="0">
              <a:sym typeface="Huawei Sans" panose="020C0503030203020204" pitchFamily="34" charset="0"/>
            </a:endParaRPr>
          </a:p>
          <a:p>
            <a:r>
              <a:rPr lang="en-US" smtClean="0">
                <a:sym typeface="Huawei Sans" panose="020C0503030203020204" pitchFamily="34" charset="0"/>
              </a:rPr>
              <a:t>What is the training process of the intelligent traffic sorting model?</a:t>
            </a:r>
            <a:endParaRPr lang="en-US" altLang="zh-CN" dirty="0">
              <a:sym typeface="Huawei Sans" panose="020C0503030203020204" pitchFamily="34" charset="0"/>
            </a:endParaRPr>
          </a:p>
        </p:txBody>
      </p:sp>
    </p:spTree>
    <p:extLst>
      <p:ext uri="{BB962C8B-B14F-4D97-AF65-F5344CB8AC3E}">
        <p14:creationId xmlns:p14="http://schemas.microsoft.com/office/powerpoint/2010/main" val="29849544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sym typeface="Huawei Sans" panose="020C0503030203020204" pitchFamily="34" charset="0"/>
              </a:rPr>
              <a:t>The combination of network and AI is the development trend of the network industry.</a:t>
            </a:r>
            <a:endParaRPr lang="en-US" altLang="zh-CN" smtClean="0">
              <a:sym typeface="Huawei Sans" panose="020C0503030203020204" pitchFamily="34" charset="0"/>
            </a:endParaRPr>
          </a:p>
          <a:p>
            <a:r>
              <a:rPr lang="en-US" smtClean="0">
                <a:sym typeface="Huawei Sans" panose="020C0503030203020204" pitchFamily="34" charset="0"/>
              </a:rPr>
              <a:t>Huawei iMaster NAIE provides network-based AI services, making network AI openness easier.</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577600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213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dirty="0" smtClean="0">
                <a:sym typeface="Huawei Sans" panose="020C0503030203020204" pitchFamily="34" charset="0"/>
              </a:rPr>
              <a:t>Introduction to Network AI</a:t>
            </a:r>
            <a:endParaRPr lang="en-US"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256726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smtClean="0">
                <a:sym typeface="Huawei Sans" panose="020C0503030203020204" pitchFamily="34" charset="0"/>
              </a:rPr>
              <a:t>AI is enabling a wide range of industries. The combination of AI and networks is an inevitable trend.</a:t>
            </a:r>
            <a:endParaRPr lang="en-US" altLang="zh-CN" dirty="0" smtClean="0">
              <a:sym typeface="Huawei Sans" panose="020C0503030203020204" pitchFamily="34" charset="0"/>
            </a:endParaRPr>
          </a:p>
          <a:p>
            <a:r>
              <a:rPr lang="en-US" dirty="0" smtClean="0">
                <a:sym typeface="Huawei Sans" panose="020C0503030203020204" pitchFamily="34" charset="0"/>
              </a:rPr>
              <a:t>This course briefly introduces the current situation of the AI industry and Huawei's network AI engine </a:t>
            </a:r>
            <a:r>
              <a:rPr lang="en-US" dirty="0" err="1" smtClean="0">
                <a:sym typeface="Huawei Sans" panose="020C0503030203020204" pitchFamily="34" charset="0"/>
              </a:rPr>
              <a:t>iMaster</a:t>
            </a:r>
            <a:r>
              <a:rPr lang="en-US" dirty="0" smtClean="0">
                <a:sym typeface="Huawei Sans" panose="020C0503030203020204" pitchFamily="34" charset="0"/>
              </a:rPr>
              <a:t> NAIE.</a:t>
            </a:r>
            <a:endParaRPr lang="en-US" dirty="0">
              <a:sym typeface="Huawei Sans" panose="020C0503030203020204" pitchFamily="34" charset="0"/>
            </a:endParaRPr>
          </a:p>
        </p:txBody>
      </p:sp>
    </p:spTree>
    <p:extLst>
      <p:ext uri="{BB962C8B-B14F-4D97-AF65-F5344CB8AC3E}">
        <p14:creationId xmlns:p14="http://schemas.microsoft.com/office/powerpoint/2010/main" val="3611462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smtClean="0">
                <a:sym typeface="Huawei Sans" panose="020C0503030203020204" pitchFamily="34" charset="0"/>
              </a:rPr>
              <a:t>U</a:t>
            </a:r>
            <a:r>
              <a:rPr lang="en-US" altLang="zh-CN" smtClean="0">
                <a:sym typeface="Huawei Sans" panose="020C0503030203020204" pitchFamily="34" charset="0"/>
              </a:rPr>
              <a:t>pon</a:t>
            </a:r>
            <a:r>
              <a:rPr lang="en-US" smtClean="0">
                <a:sym typeface="Huawei Sans" panose="020C0503030203020204" pitchFamily="34" charset="0"/>
              </a:rPr>
              <a:t>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the requirements of network AI.</a:t>
            </a:r>
            <a:endParaRPr lang="en-US" altLang="zh-CN" smtClean="0">
              <a:sym typeface="Huawei Sans" panose="020C0503030203020204" pitchFamily="34" charset="0"/>
            </a:endParaRPr>
          </a:p>
          <a:p>
            <a:pPr lvl="1"/>
            <a:r>
              <a:rPr lang="en-US" smtClean="0">
                <a:sym typeface="Huawei Sans" panose="020C0503030203020204" pitchFamily="34" charset="0"/>
              </a:rPr>
              <a:t>Describe the iMaster NAIE services of Huawei network AI engine.</a:t>
            </a:r>
            <a:endParaRPr lang="en-US" dirty="0">
              <a:sym typeface="Huawei Sans" panose="020C0503030203020204" pitchFamily="34" charset="0"/>
            </a:endParaRPr>
          </a:p>
        </p:txBody>
      </p:sp>
    </p:spTree>
    <p:extLst>
      <p:ext uri="{BB962C8B-B14F-4D97-AF65-F5344CB8AC3E}">
        <p14:creationId xmlns:p14="http://schemas.microsoft.com/office/powerpoint/2010/main" val="3010529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712E1936-C30B-4089-B071-6E339774D652}"/>
              </a:ext>
            </a:extLst>
          </p:cNvPr>
          <p:cNvSpPr>
            <a:spLocks noGrp="1"/>
          </p:cNvSpPr>
          <p:nvPr>
            <p:ph type="title"/>
          </p:nvPr>
        </p:nvSpPr>
        <p:spPr/>
        <p:txBody>
          <a:bodyPr/>
          <a:lstStyle/>
          <a:p>
            <a:r>
              <a:rPr lang="en-US" smtClean="0">
                <a:sym typeface="Huawei Sans" panose="020C0503030203020204" pitchFamily="34" charset="0"/>
              </a:rPr>
              <a:t>AI: New General Purpose Technology</a:t>
            </a:r>
            <a:endParaRPr lang="en-US" dirty="0">
              <a:sym typeface="Huawei Sans" panose="020C0503030203020204" pitchFamily="34" charset="0"/>
            </a:endParaRPr>
          </a:p>
        </p:txBody>
      </p:sp>
      <p:sp>
        <p:nvSpPr>
          <p:cNvPr id="13" name="横跨整个经济的多种用途     巨大的技术性互补和溢出效应">
            <a:extLst>
              <a:ext uri="{FF2B5EF4-FFF2-40B4-BE49-F238E27FC236}">
                <a16:creationId xmlns:a16="http://schemas.microsoft.com/office/drawing/2014/main" xmlns="" id="{A118C215-3960-447C-8D3F-EB4EBE06CE26}"/>
              </a:ext>
            </a:extLst>
          </p:cNvPr>
          <p:cNvSpPr txBox="1"/>
          <p:nvPr/>
        </p:nvSpPr>
        <p:spPr>
          <a:xfrm>
            <a:off x="1820649" y="5391542"/>
            <a:ext cx="8801100" cy="319746"/>
          </a:xfrm>
          <a:prstGeom prst="rect">
            <a:avLst/>
          </a:prstGeom>
          <a:ln w="3175">
            <a:miter lim="400000"/>
          </a:ln>
          <a:extLst>
            <a:ext uri="{C572A759-6A51-4108-AA02-DFA0A04FC94B}">
              <ma14:wrappingTextBoxFlag xmlns:ma14="http://schemas.microsoft.com/office/mac/drawingml/2011/main" xmlns="" val="1"/>
            </a:ext>
          </a:extLst>
        </p:spPr>
        <p:txBody>
          <a:bodyPr wrap="square" lIns="21167" tIns="21167" rIns="21167" bIns="21167" anchor="ctr">
            <a:noAutofit/>
          </a:bodyPr>
          <a:lstStyle>
            <a:lvl1pPr defTabSz="509567">
              <a:defRPr sz="4400" b="0">
                <a:solidFill>
                  <a:srgbClr val="A9A9A9"/>
                </a:solidFill>
                <a:latin typeface="Arial"/>
                <a:ea typeface="FZLanTingHeiS-DB1-GBK"/>
                <a:cs typeface="FZLanTingHeiS-DB1-GBK"/>
                <a:sym typeface="FZLanTingHeiS-DB1-GBK"/>
              </a:defRPr>
            </a:lvl1pPr>
          </a:lstStyle>
          <a:p>
            <a:pPr algn="ctr" fontAlgn="ctr" hangingPunct="0">
              <a:lnSpc>
                <a:spcPct val="150000"/>
              </a:lnSpc>
            </a:pP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AI is a multi-functional technology that can be applied almost everywhere to support techno-complementarity and generate technical overflow effect.</a:t>
            </a:r>
            <a:endParaRPr lang="en-US" sz="1800" b="1" kern="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21st Century">
            <a:extLst>
              <a:ext uri="{FF2B5EF4-FFF2-40B4-BE49-F238E27FC236}">
                <a16:creationId xmlns:a16="http://schemas.microsoft.com/office/drawing/2014/main" xmlns="" id="{96182A78-64D3-4AFC-8E86-9BCA1A402F2E}"/>
              </a:ext>
            </a:extLst>
          </p:cNvPr>
          <p:cNvSpPr txBox="1"/>
          <p:nvPr/>
        </p:nvSpPr>
        <p:spPr>
          <a:xfrm>
            <a:off x="9129446" y="1617691"/>
            <a:ext cx="3190582" cy="40531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21st Century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线条">
            <a:extLst>
              <a:ext uri="{FF2B5EF4-FFF2-40B4-BE49-F238E27FC236}">
                <a16:creationId xmlns:a16="http://schemas.microsoft.com/office/drawing/2014/main" xmlns="" id="{9AD72DFD-382E-470E-93E9-C3BCB8726292}"/>
              </a:ext>
            </a:extLst>
          </p:cNvPr>
          <p:cNvSpPr/>
          <p:nvPr/>
        </p:nvSpPr>
        <p:spPr>
          <a:xfrm>
            <a:off x="717074" y="2354053"/>
            <a:ext cx="543168" cy="0"/>
          </a:xfrm>
          <a:prstGeom prst="line">
            <a:avLst/>
          </a:prstGeom>
          <a:ln w="25400">
            <a:solidFill>
              <a:srgbClr val="00B0F0"/>
            </a:solidFill>
            <a:miter lim="400000"/>
            <a:headEnd type="oval"/>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9000BC~1000AD">
            <a:extLst>
              <a:ext uri="{FF2B5EF4-FFF2-40B4-BE49-F238E27FC236}">
                <a16:creationId xmlns:a16="http://schemas.microsoft.com/office/drawing/2014/main" xmlns="" id="{C159BC0F-0B28-4AF3-A4D6-7DDC7EC3634A}"/>
              </a:ext>
            </a:extLst>
          </p:cNvPr>
          <p:cNvSpPr txBox="1"/>
          <p:nvPr/>
        </p:nvSpPr>
        <p:spPr>
          <a:xfrm>
            <a:off x="317500" y="1630391"/>
            <a:ext cx="2252150" cy="333484"/>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lvl1pPr defTabSz="902953">
              <a:lnSpc>
                <a:spcPct val="80000"/>
              </a:lnSpc>
              <a:defRPr sz="3200">
                <a:latin typeface="Arial"/>
                <a:ea typeface="Akkurat Pro"/>
                <a:cs typeface="Akkurat Pro"/>
                <a:sym typeface="Akkurat Pro"/>
              </a:defRPr>
            </a:lvl1pPr>
          </a:lstStyle>
          <a:p>
            <a:pPr algn="ctr" fontAlgn="ctr" hangingPunct="0"/>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9000 BC to 1000 AD</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15th ~18th Century">
            <a:extLst>
              <a:ext uri="{FF2B5EF4-FFF2-40B4-BE49-F238E27FC236}">
                <a16:creationId xmlns:a16="http://schemas.microsoft.com/office/drawing/2014/main" xmlns="" id="{FD8EA18C-B86C-489D-A1D0-19DB06710822}"/>
              </a:ext>
            </a:extLst>
          </p:cNvPr>
          <p:cNvSpPr txBox="1"/>
          <p:nvPr/>
        </p:nvSpPr>
        <p:spPr>
          <a:xfrm>
            <a:off x="2376948" y="1630391"/>
            <a:ext cx="2637554" cy="333483"/>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15th to 18th Century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19th Century">
            <a:extLst>
              <a:ext uri="{FF2B5EF4-FFF2-40B4-BE49-F238E27FC236}">
                <a16:creationId xmlns:a16="http://schemas.microsoft.com/office/drawing/2014/main" xmlns="" id="{A8C6FE9C-51D4-4B73-9A66-057E37CEF1B3}"/>
              </a:ext>
            </a:extLst>
          </p:cNvPr>
          <p:cNvSpPr txBox="1"/>
          <p:nvPr/>
        </p:nvSpPr>
        <p:spPr>
          <a:xfrm>
            <a:off x="4889401" y="1541491"/>
            <a:ext cx="2252150" cy="54947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19th Century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20th Century">
            <a:extLst>
              <a:ext uri="{FF2B5EF4-FFF2-40B4-BE49-F238E27FC236}">
                <a16:creationId xmlns:a16="http://schemas.microsoft.com/office/drawing/2014/main" xmlns="" id="{6DF903FF-4A60-4BBC-B880-B032E14ECF2B}"/>
              </a:ext>
            </a:extLst>
          </p:cNvPr>
          <p:cNvSpPr txBox="1"/>
          <p:nvPr/>
        </p:nvSpPr>
        <p:spPr>
          <a:xfrm>
            <a:off x="6547057" y="1630391"/>
            <a:ext cx="3190582" cy="40531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20th Century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成组">
            <a:extLst>
              <a:ext uri="{FF2B5EF4-FFF2-40B4-BE49-F238E27FC236}">
                <a16:creationId xmlns:a16="http://schemas.microsoft.com/office/drawing/2014/main" xmlns="" id="{57A03AF4-77EA-4836-9C9F-B570D50F636A}"/>
              </a:ext>
            </a:extLst>
          </p:cNvPr>
          <p:cNvGrpSpPr/>
          <p:nvPr/>
        </p:nvGrpSpPr>
        <p:grpSpPr>
          <a:xfrm>
            <a:off x="1260240" y="2229701"/>
            <a:ext cx="231466" cy="241547"/>
            <a:chOff x="0" y="0"/>
            <a:chExt cx="715691" cy="715691"/>
          </a:xfrm>
        </p:grpSpPr>
        <p:sp>
          <p:nvSpPr>
            <p:cNvPr id="15" name="圆形">
              <a:extLst>
                <a:ext uri="{FF2B5EF4-FFF2-40B4-BE49-F238E27FC236}">
                  <a16:creationId xmlns:a16="http://schemas.microsoft.com/office/drawing/2014/main" xmlns="" id="{2481DDD6-C40C-4037-8D31-FF947333F55A}"/>
                </a:ext>
              </a:extLst>
            </p:cNvPr>
            <p:cNvSpPr/>
            <p:nvPr/>
          </p:nvSpPr>
          <p:spPr>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形">
              <a:extLst>
                <a:ext uri="{FF2B5EF4-FFF2-40B4-BE49-F238E27FC236}">
                  <a16:creationId xmlns:a16="http://schemas.microsoft.com/office/drawing/2014/main" xmlns="" id="{3198BC10-A0CB-4826-BCE7-0B8EFBA211E8}"/>
                </a:ext>
              </a:extLst>
            </p:cNvPr>
            <p:cNvSpPr/>
            <p:nvPr/>
          </p:nvSpPr>
          <p:spPr>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18" name="文本框 17">
            <a:extLst>
              <a:ext uri="{FF2B5EF4-FFF2-40B4-BE49-F238E27FC236}">
                <a16:creationId xmlns:a16="http://schemas.microsoft.com/office/drawing/2014/main" xmlns="" id="{C6CC5EAC-3F33-4E62-A236-73875F72F0BF}"/>
              </a:ext>
            </a:extLst>
          </p:cNvPr>
          <p:cNvSpPr txBox="1"/>
          <p:nvPr/>
        </p:nvSpPr>
        <p:spPr>
          <a:xfrm>
            <a:off x="1446724" y="2362608"/>
            <a:ext cx="2133264" cy="263661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Plant domestication</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Animal domestication</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Ore smelting</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Wheel</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Writing</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Bronze</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Iron</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Water wheel</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 name="成组">
            <a:extLst>
              <a:ext uri="{FF2B5EF4-FFF2-40B4-BE49-F238E27FC236}">
                <a16:creationId xmlns:a16="http://schemas.microsoft.com/office/drawing/2014/main" xmlns="" id="{1828AD89-42CF-4B2C-819D-1051B93BD0FE}"/>
              </a:ext>
            </a:extLst>
          </p:cNvPr>
          <p:cNvGrpSpPr/>
          <p:nvPr/>
        </p:nvGrpSpPr>
        <p:grpSpPr>
          <a:xfrm>
            <a:off x="3579991" y="2229701"/>
            <a:ext cx="231466" cy="241547"/>
            <a:chOff x="0" y="0"/>
            <a:chExt cx="715691" cy="715691"/>
          </a:xfrm>
        </p:grpSpPr>
        <p:sp>
          <p:nvSpPr>
            <p:cNvPr id="21" name="圆形">
              <a:extLst>
                <a:ext uri="{FF2B5EF4-FFF2-40B4-BE49-F238E27FC236}">
                  <a16:creationId xmlns:a16="http://schemas.microsoft.com/office/drawing/2014/main" xmlns="" id="{2154D1CC-72A4-4C0C-B179-99912A29FE7B}"/>
                </a:ext>
              </a:extLst>
            </p:cNvPr>
            <p:cNvSpPr/>
            <p:nvPr/>
          </p:nvSpPr>
          <p:spPr>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圆形">
              <a:extLst>
                <a:ext uri="{FF2B5EF4-FFF2-40B4-BE49-F238E27FC236}">
                  <a16:creationId xmlns:a16="http://schemas.microsoft.com/office/drawing/2014/main" xmlns="" id="{6D47E418-8853-486C-BF21-CD075B2A724E}"/>
                </a:ext>
              </a:extLst>
            </p:cNvPr>
            <p:cNvSpPr/>
            <p:nvPr/>
          </p:nvSpPr>
          <p:spPr>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23" name="成组">
            <a:extLst>
              <a:ext uri="{FF2B5EF4-FFF2-40B4-BE49-F238E27FC236}">
                <a16:creationId xmlns:a16="http://schemas.microsoft.com/office/drawing/2014/main" xmlns="" id="{395326A4-1A84-4618-8DFC-E7EAE4CD659A}"/>
              </a:ext>
            </a:extLst>
          </p:cNvPr>
          <p:cNvGrpSpPr/>
          <p:nvPr/>
        </p:nvGrpSpPr>
        <p:grpSpPr>
          <a:xfrm>
            <a:off x="5899743" y="2229701"/>
            <a:ext cx="231466" cy="241547"/>
            <a:chOff x="0" y="0"/>
            <a:chExt cx="715691" cy="715691"/>
          </a:xfrm>
        </p:grpSpPr>
        <p:sp>
          <p:nvSpPr>
            <p:cNvPr id="24" name="圆形">
              <a:extLst>
                <a:ext uri="{FF2B5EF4-FFF2-40B4-BE49-F238E27FC236}">
                  <a16:creationId xmlns:a16="http://schemas.microsoft.com/office/drawing/2014/main" xmlns="" id="{7C6982FD-791C-4E12-AB9E-211CC4E4D816}"/>
                </a:ext>
              </a:extLst>
            </p:cNvPr>
            <p:cNvSpPr/>
            <p:nvPr/>
          </p:nvSpPr>
          <p:spPr>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形">
              <a:extLst>
                <a:ext uri="{FF2B5EF4-FFF2-40B4-BE49-F238E27FC236}">
                  <a16:creationId xmlns:a16="http://schemas.microsoft.com/office/drawing/2014/main" xmlns="" id="{11638D0E-A474-434F-92FA-69F9F2BA61C5}"/>
                </a:ext>
              </a:extLst>
            </p:cNvPr>
            <p:cNvSpPr/>
            <p:nvPr/>
          </p:nvSpPr>
          <p:spPr>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6" name="线条">
            <a:extLst>
              <a:ext uri="{FF2B5EF4-FFF2-40B4-BE49-F238E27FC236}">
                <a16:creationId xmlns:a16="http://schemas.microsoft.com/office/drawing/2014/main" xmlns="" id="{2F60F1D4-6253-46FF-98EB-4EF20C990CBD}"/>
              </a:ext>
            </a:extLst>
          </p:cNvPr>
          <p:cNvSpPr/>
          <p:nvPr/>
        </p:nvSpPr>
        <p:spPr>
          <a:xfrm flipV="1">
            <a:off x="1375974" y="2479501"/>
            <a:ext cx="1" cy="1977189"/>
          </a:xfrm>
          <a:prstGeom prst="line">
            <a:avLst/>
          </a:prstGeom>
          <a:ln w="25400">
            <a:solidFill>
              <a:srgbClr val="6C6C6C"/>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线条">
            <a:extLst>
              <a:ext uri="{FF2B5EF4-FFF2-40B4-BE49-F238E27FC236}">
                <a16:creationId xmlns:a16="http://schemas.microsoft.com/office/drawing/2014/main" xmlns="" id="{503CE23C-2B89-41C3-AD2A-71486FEA30C6}"/>
              </a:ext>
            </a:extLst>
          </p:cNvPr>
          <p:cNvSpPr/>
          <p:nvPr/>
        </p:nvSpPr>
        <p:spPr>
          <a:xfrm flipV="1">
            <a:off x="3695725" y="2479500"/>
            <a:ext cx="0" cy="1002887"/>
          </a:xfrm>
          <a:prstGeom prst="line">
            <a:avLst/>
          </a:prstGeom>
          <a:ln w="25400">
            <a:solidFill>
              <a:srgbClr val="6C6C6C"/>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线条">
            <a:extLst>
              <a:ext uri="{FF2B5EF4-FFF2-40B4-BE49-F238E27FC236}">
                <a16:creationId xmlns:a16="http://schemas.microsoft.com/office/drawing/2014/main" xmlns="" id="{7BABE4C2-79D7-4984-8517-D3EF45D1BBFE}"/>
              </a:ext>
            </a:extLst>
          </p:cNvPr>
          <p:cNvSpPr/>
          <p:nvPr/>
        </p:nvSpPr>
        <p:spPr>
          <a:xfrm flipV="1">
            <a:off x="6015477" y="2479500"/>
            <a:ext cx="0" cy="1219995"/>
          </a:xfrm>
          <a:prstGeom prst="line">
            <a:avLst/>
          </a:prstGeom>
          <a:ln w="25400">
            <a:solidFill>
              <a:srgbClr val="6C6C6C"/>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线条">
            <a:extLst>
              <a:ext uri="{FF2B5EF4-FFF2-40B4-BE49-F238E27FC236}">
                <a16:creationId xmlns:a16="http://schemas.microsoft.com/office/drawing/2014/main" xmlns="" id="{5511D5D9-A720-443A-BEE5-85B5F8774E97}"/>
              </a:ext>
            </a:extLst>
          </p:cNvPr>
          <p:cNvSpPr/>
          <p:nvPr/>
        </p:nvSpPr>
        <p:spPr>
          <a:xfrm flipV="1">
            <a:off x="8142348" y="2479501"/>
            <a:ext cx="0" cy="1764428"/>
          </a:xfrm>
          <a:prstGeom prst="line">
            <a:avLst/>
          </a:prstGeom>
          <a:ln w="25400">
            <a:solidFill>
              <a:srgbClr val="6C6C6C"/>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0" name="成组">
            <a:extLst>
              <a:ext uri="{FF2B5EF4-FFF2-40B4-BE49-F238E27FC236}">
                <a16:creationId xmlns:a16="http://schemas.microsoft.com/office/drawing/2014/main" xmlns="" id="{CB4E44EF-96F9-43CA-83C8-E434E9153CE0}"/>
              </a:ext>
            </a:extLst>
          </p:cNvPr>
          <p:cNvGrpSpPr/>
          <p:nvPr/>
        </p:nvGrpSpPr>
        <p:grpSpPr>
          <a:xfrm>
            <a:off x="8026615" y="2229701"/>
            <a:ext cx="231466" cy="241547"/>
            <a:chOff x="0" y="0"/>
            <a:chExt cx="715691" cy="715691"/>
          </a:xfrm>
        </p:grpSpPr>
        <p:sp>
          <p:nvSpPr>
            <p:cNvPr id="31" name="圆形">
              <a:extLst>
                <a:ext uri="{FF2B5EF4-FFF2-40B4-BE49-F238E27FC236}">
                  <a16:creationId xmlns:a16="http://schemas.microsoft.com/office/drawing/2014/main" xmlns="" id="{F12A872E-0F6D-4FBD-96D4-2257B3650007}"/>
                </a:ext>
              </a:extLst>
            </p:cNvPr>
            <p:cNvSpPr/>
            <p:nvPr/>
          </p:nvSpPr>
          <p:spPr>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圆形">
              <a:extLst>
                <a:ext uri="{FF2B5EF4-FFF2-40B4-BE49-F238E27FC236}">
                  <a16:creationId xmlns:a16="http://schemas.microsoft.com/office/drawing/2014/main" xmlns="" id="{20AD9D96-B894-4DA8-89A1-61F0C287ABB9}"/>
                </a:ext>
              </a:extLst>
            </p:cNvPr>
            <p:cNvSpPr/>
            <p:nvPr/>
          </p:nvSpPr>
          <p:spPr>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33" name="组合 32">
            <a:extLst>
              <a:ext uri="{FF2B5EF4-FFF2-40B4-BE49-F238E27FC236}">
                <a16:creationId xmlns:a16="http://schemas.microsoft.com/office/drawing/2014/main" xmlns="" id="{E661A9B2-B231-43F1-8526-CE382CF5B45C}"/>
              </a:ext>
            </a:extLst>
          </p:cNvPr>
          <p:cNvGrpSpPr/>
          <p:nvPr/>
        </p:nvGrpSpPr>
        <p:grpSpPr>
          <a:xfrm>
            <a:off x="10235274" y="2229701"/>
            <a:ext cx="231466" cy="914234"/>
            <a:chOff x="1739605" y="4497739"/>
            <a:chExt cx="357847" cy="1354420"/>
          </a:xfrm>
        </p:grpSpPr>
        <p:sp>
          <p:nvSpPr>
            <p:cNvPr id="34" name="线条">
              <a:extLst>
                <a:ext uri="{FF2B5EF4-FFF2-40B4-BE49-F238E27FC236}">
                  <a16:creationId xmlns:a16="http://schemas.microsoft.com/office/drawing/2014/main" xmlns="" id="{11DF1CBD-53FE-456E-9968-E6A3A4D8D0D4}"/>
                </a:ext>
              </a:extLst>
            </p:cNvPr>
            <p:cNvSpPr/>
            <p:nvPr/>
          </p:nvSpPr>
          <p:spPr>
            <a:xfrm flipV="1">
              <a:off x="1918530" y="4867810"/>
              <a:ext cx="0" cy="984349"/>
            </a:xfrm>
            <a:prstGeom prst="line">
              <a:avLst/>
            </a:prstGeom>
            <a:ln w="25400">
              <a:solidFill>
                <a:srgbClr val="EC7061"/>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5" name="成组">
              <a:extLst>
                <a:ext uri="{FF2B5EF4-FFF2-40B4-BE49-F238E27FC236}">
                  <a16:creationId xmlns:a16="http://schemas.microsoft.com/office/drawing/2014/main" xmlns="" id="{C46EEB56-CA86-4A3C-A84F-91BFE58C50E9}"/>
                </a:ext>
              </a:extLst>
            </p:cNvPr>
            <p:cNvGrpSpPr/>
            <p:nvPr/>
          </p:nvGrpSpPr>
          <p:grpSpPr>
            <a:xfrm>
              <a:off x="1739605" y="4497739"/>
              <a:ext cx="357847" cy="357847"/>
              <a:chOff x="0" y="0"/>
              <a:chExt cx="715691" cy="715691"/>
            </a:xfrm>
          </p:grpSpPr>
          <p:sp>
            <p:nvSpPr>
              <p:cNvPr id="36" name="圆形">
                <a:extLst>
                  <a:ext uri="{FF2B5EF4-FFF2-40B4-BE49-F238E27FC236}">
                    <a16:creationId xmlns:a16="http://schemas.microsoft.com/office/drawing/2014/main" xmlns="" id="{56095CA7-9A61-4AEB-8D55-1F3A8D589226}"/>
                  </a:ext>
                </a:extLst>
              </p:cNvPr>
              <p:cNvSpPr/>
              <p:nvPr/>
            </p:nvSpPr>
            <p:spPr>
              <a:xfrm>
                <a:off x="164680" y="164678"/>
                <a:ext cx="386335" cy="386335"/>
              </a:xfrm>
              <a:prstGeom prst="ellipse">
                <a:avLst/>
              </a:prstGeom>
              <a:solidFill>
                <a:srgbClr val="EC7061"/>
              </a:solidFill>
              <a:ln w="3175" cap="flat">
                <a:solidFill>
                  <a:srgbClr val="EC7061"/>
                </a:solid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形">
                <a:extLst>
                  <a:ext uri="{FF2B5EF4-FFF2-40B4-BE49-F238E27FC236}">
                    <a16:creationId xmlns:a16="http://schemas.microsoft.com/office/drawing/2014/main" xmlns="" id="{3218F321-C301-4726-A129-6D13CE49CB59}"/>
                  </a:ext>
                </a:extLst>
              </p:cNvPr>
              <p:cNvSpPr/>
              <p:nvPr/>
            </p:nvSpPr>
            <p:spPr>
              <a:xfrm>
                <a:off x="0" y="0"/>
                <a:ext cx="715692" cy="715692"/>
              </a:xfrm>
              <a:prstGeom prst="ellipse">
                <a:avLst/>
              </a:prstGeom>
              <a:noFill/>
              <a:ln w="25400" cap="flat">
                <a:solidFill>
                  <a:srgbClr val="EC7061"/>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sp>
        <p:nvSpPr>
          <p:cNvPr id="38" name="文本框 37">
            <a:extLst>
              <a:ext uri="{FF2B5EF4-FFF2-40B4-BE49-F238E27FC236}">
                <a16:creationId xmlns:a16="http://schemas.microsoft.com/office/drawing/2014/main" xmlns="" id="{C2318E0F-459B-42EF-AA30-BF4198086198}"/>
              </a:ext>
            </a:extLst>
          </p:cNvPr>
          <p:cNvSpPr txBox="1"/>
          <p:nvPr/>
        </p:nvSpPr>
        <p:spPr>
          <a:xfrm>
            <a:off x="3753524" y="2362608"/>
            <a:ext cx="2030482" cy="134395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Barque</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Printing</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Factory system</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Steam engine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6D23AACE-0484-4B39-953B-6B187F8D8A7E}"/>
              </a:ext>
            </a:extLst>
          </p:cNvPr>
          <p:cNvSpPr txBox="1"/>
          <p:nvPr/>
        </p:nvSpPr>
        <p:spPr>
          <a:xfrm>
            <a:off x="6081152" y="2362608"/>
            <a:ext cx="1975028" cy="134395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Railway</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Iron ship</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Internal combustion engine</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Electric power</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xmlns="" id="{F5F60DCA-18C0-499C-A204-984F4A42B920}"/>
              </a:ext>
            </a:extLst>
          </p:cNvPr>
          <p:cNvSpPr txBox="1"/>
          <p:nvPr/>
        </p:nvSpPr>
        <p:spPr>
          <a:xfrm>
            <a:off x="8285170" y="2362608"/>
            <a:ext cx="2003365" cy="231345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Automobile</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Aircraft</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Mass production</a:t>
            </a:r>
          </a:p>
          <a:p>
            <a:pPr defTabSz="412750" fontAlgn="ctr" hangingPunct="0">
              <a:lnSpc>
                <a:spcPct val="14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Laptop</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Lean production</a:t>
            </a:r>
          </a:p>
          <a:p>
            <a:pPr defTabSz="412750" fontAlgn="ctr" hangingPunct="0">
              <a:lnSpc>
                <a:spcPct val="14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Internet</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Biotechnology</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F140D526-ADEA-416D-A8CB-BF4D49BAA7A1}"/>
              </a:ext>
            </a:extLst>
          </p:cNvPr>
          <p:cNvSpPr txBox="1"/>
          <p:nvPr/>
        </p:nvSpPr>
        <p:spPr>
          <a:xfrm>
            <a:off x="10437178" y="2362608"/>
            <a:ext cx="1450022" cy="69762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Business virtualization</a:t>
            </a:r>
          </a:p>
          <a:p>
            <a:pPr defTabSz="412750" fontAlgn="ctr" hangingPunct="0">
              <a:lnSpc>
                <a:spcPct val="14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Nanotechnology</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EBB268E9-2E4D-410F-8FC4-9CF0389C1043}"/>
              </a:ext>
            </a:extLst>
          </p:cNvPr>
          <p:cNvSpPr txBox="1"/>
          <p:nvPr/>
        </p:nvSpPr>
        <p:spPr>
          <a:xfrm>
            <a:off x="9608830" y="3221263"/>
            <a:ext cx="1609301" cy="469951"/>
          </a:xfrm>
          <a:prstGeom prst="rect">
            <a:avLst/>
          </a:prstGeom>
          <a:solidFill>
            <a:srgbClr val="EC706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algn="ctr" defTabSz="412750" fontAlgn="ctr" hangingPunct="0"/>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Artificial intelligence (AI)</a:t>
            </a:r>
            <a:endParaRPr lang="en-US" altLang="zh-CN" sz="1400" b="1"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线条">
            <a:extLst>
              <a:ext uri="{FF2B5EF4-FFF2-40B4-BE49-F238E27FC236}">
                <a16:creationId xmlns:a16="http://schemas.microsoft.com/office/drawing/2014/main" xmlns="" id="{8A767EC9-935C-45C6-8112-DDE043670680}"/>
              </a:ext>
            </a:extLst>
          </p:cNvPr>
          <p:cNvSpPr/>
          <p:nvPr/>
        </p:nvSpPr>
        <p:spPr>
          <a:xfrm>
            <a:off x="1489256" y="2354053"/>
            <a:ext cx="2090734" cy="0"/>
          </a:xfrm>
          <a:prstGeom prst="line">
            <a:avLst/>
          </a:prstGeom>
          <a:ln w="25400">
            <a:solidFill>
              <a:srgbClr val="00B0F0"/>
            </a:solidFill>
            <a:miter lim="400000"/>
            <a:headEnd type="none"/>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线条">
            <a:extLst>
              <a:ext uri="{FF2B5EF4-FFF2-40B4-BE49-F238E27FC236}">
                <a16:creationId xmlns:a16="http://schemas.microsoft.com/office/drawing/2014/main" xmlns="" id="{9F28C540-EFCB-433D-92AC-80797D25C691}"/>
              </a:ext>
            </a:extLst>
          </p:cNvPr>
          <p:cNvSpPr/>
          <p:nvPr/>
        </p:nvSpPr>
        <p:spPr>
          <a:xfrm>
            <a:off x="3810736" y="2354053"/>
            <a:ext cx="2090734" cy="0"/>
          </a:xfrm>
          <a:prstGeom prst="line">
            <a:avLst/>
          </a:prstGeom>
          <a:ln w="25400">
            <a:solidFill>
              <a:srgbClr val="00B0F0"/>
            </a:solidFill>
            <a:miter lim="400000"/>
            <a:headEnd type="none"/>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8" name="线条">
            <a:extLst>
              <a:ext uri="{FF2B5EF4-FFF2-40B4-BE49-F238E27FC236}">
                <a16:creationId xmlns:a16="http://schemas.microsoft.com/office/drawing/2014/main" xmlns="" id="{80B0F46D-748E-4904-87D8-49BC642FA246}"/>
              </a:ext>
            </a:extLst>
          </p:cNvPr>
          <p:cNvSpPr/>
          <p:nvPr/>
        </p:nvSpPr>
        <p:spPr>
          <a:xfrm>
            <a:off x="6128931" y="2354053"/>
            <a:ext cx="1897686" cy="0"/>
          </a:xfrm>
          <a:prstGeom prst="line">
            <a:avLst/>
          </a:prstGeom>
          <a:ln w="25400">
            <a:solidFill>
              <a:srgbClr val="00B0F0"/>
            </a:solidFill>
            <a:miter lim="400000"/>
            <a:headEnd type="none"/>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线条">
            <a:extLst>
              <a:ext uri="{FF2B5EF4-FFF2-40B4-BE49-F238E27FC236}">
                <a16:creationId xmlns:a16="http://schemas.microsoft.com/office/drawing/2014/main" xmlns="" id="{9E3A9A3F-DB56-40F6-B975-FA60A54049BD}"/>
              </a:ext>
            </a:extLst>
          </p:cNvPr>
          <p:cNvSpPr/>
          <p:nvPr/>
        </p:nvSpPr>
        <p:spPr>
          <a:xfrm>
            <a:off x="8257295" y="2354053"/>
            <a:ext cx="1977980" cy="0"/>
          </a:xfrm>
          <a:prstGeom prst="line">
            <a:avLst/>
          </a:prstGeom>
          <a:ln w="25400">
            <a:solidFill>
              <a:srgbClr val="00B0F0"/>
            </a:solidFill>
            <a:miter lim="400000"/>
            <a:headEnd type="none"/>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0" name="线条">
            <a:extLst>
              <a:ext uri="{FF2B5EF4-FFF2-40B4-BE49-F238E27FC236}">
                <a16:creationId xmlns:a16="http://schemas.microsoft.com/office/drawing/2014/main" xmlns="" id="{B15CB084-0275-4BDD-B0E1-D20E4C8CBFF2}"/>
              </a:ext>
            </a:extLst>
          </p:cNvPr>
          <p:cNvSpPr/>
          <p:nvPr/>
        </p:nvSpPr>
        <p:spPr>
          <a:xfrm flipH="1">
            <a:off x="10466740" y="2354053"/>
            <a:ext cx="556018" cy="0"/>
          </a:xfrm>
          <a:prstGeom prst="line">
            <a:avLst/>
          </a:prstGeom>
          <a:ln w="25400">
            <a:solidFill>
              <a:srgbClr val="00B0F0"/>
            </a:solidFill>
            <a:miter lim="400000"/>
            <a:headEnd type="oval"/>
          </a:ln>
        </p:spPr>
        <p:txBody>
          <a:bodyPr lIns="27093" tIns="27093" rIns="27093" bIns="27093"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1401464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46FA98A-BC51-435B-857B-E74B672E1153}"/>
              </a:ext>
            </a:extLst>
          </p:cNvPr>
          <p:cNvSpPr>
            <a:spLocks noGrp="1"/>
          </p:cNvSpPr>
          <p:nvPr>
            <p:ph type="title"/>
          </p:nvPr>
        </p:nvSpPr>
        <p:spPr/>
        <p:txBody>
          <a:bodyPr/>
          <a:lstStyle/>
          <a:p>
            <a:r>
              <a:rPr lang="en-US" smtClean="0">
                <a:sym typeface="Huawei Sans" panose="020C0503030203020204" pitchFamily="34" charset="0"/>
              </a:rPr>
              <a:t>AI Industry Status</a:t>
            </a:r>
            <a:endParaRPr lang="en-US" dirty="0">
              <a:sym typeface="Huawei Sans" panose="020C0503030203020204" pitchFamily="34" charset="0"/>
            </a:endParaRPr>
          </a:p>
        </p:txBody>
      </p:sp>
      <p:graphicFrame>
        <p:nvGraphicFramePr>
          <p:cNvPr id="5" name="表格 4">
            <a:extLst>
              <a:ext uri="{FF2B5EF4-FFF2-40B4-BE49-F238E27FC236}">
                <a16:creationId xmlns:a16="http://schemas.microsoft.com/office/drawing/2014/main" xmlns="" id="{214B9772-FC3F-41F6-B30D-671A617EE061}"/>
              </a:ext>
            </a:extLst>
          </p:cNvPr>
          <p:cNvGraphicFramePr>
            <a:graphicFrameLocks noGrp="1"/>
          </p:cNvGraphicFramePr>
          <p:nvPr>
            <p:extLst>
              <p:ext uri="{D42A27DB-BD31-4B8C-83A1-F6EECF244321}">
                <p14:modId xmlns:p14="http://schemas.microsoft.com/office/powerpoint/2010/main" val="1393312969"/>
              </p:ext>
            </p:extLst>
          </p:nvPr>
        </p:nvGraphicFramePr>
        <p:xfrm>
          <a:off x="442913" y="1384707"/>
          <a:ext cx="11303000" cy="4663261"/>
        </p:xfrm>
        <a:graphic>
          <a:graphicData uri="http://schemas.openxmlformats.org/drawingml/2006/table">
            <a:tbl>
              <a:tblPr firstRow="1" bandRow="1"/>
              <a:tblGrid>
                <a:gridCol w="1746174">
                  <a:extLst>
                    <a:ext uri="{9D8B030D-6E8A-4147-A177-3AD203B41FA5}">
                      <a16:colId xmlns:a16="http://schemas.microsoft.com/office/drawing/2014/main" xmlns="" val="20000"/>
                    </a:ext>
                  </a:extLst>
                </a:gridCol>
                <a:gridCol w="1299131">
                  <a:extLst>
                    <a:ext uri="{9D8B030D-6E8A-4147-A177-3AD203B41FA5}">
                      <a16:colId xmlns:a16="http://schemas.microsoft.com/office/drawing/2014/main" xmlns="" val="20001"/>
                    </a:ext>
                  </a:extLst>
                </a:gridCol>
                <a:gridCol w="1030345">
                  <a:extLst>
                    <a:ext uri="{9D8B030D-6E8A-4147-A177-3AD203B41FA5}">
                      <a16:colId xmlns:a16="http://schemas.microsoft.com/office/drawing/2014/main" xmlns="" val="20002"/>
                    </a:ext>
                  </a:extLst>
                </a:gridCol>
                <a:gridCol w="1943783">
                  <a:extLst>
                    <a:ext uri="{9D8B030D-6E8A-4147-A177-3AD203B41FA5}">
                      <a16:colId xmlns:a16="http://schemas.microsoft.com/office/drawing/2014/main" xmlns="" val="20003"/>
                    </a:ext>
                  </a:extLst>
                </a:gridCol>
                <a:gridCol w="2690446">
                  <a:extLst>
                    <a:ext uri="{9D8B030D-6E8A-4147-A177-3AD203B41FA5}">
                      <a16:colId xmlns:a16="http://schemas.microsoft.com/office/drawing/2014/main" xmlns="" val="20004"/>
                    </a:ext>
                  </a:extLst>
                </a:gridCol>
                <a:gridCol w="2593121">
                  <a:extLst>
                    <a:ext uri="{9D8B030D-6E8A-4147-A177-3AD203B41FA5}">
                      <a16:colId xmlns:a16="http://schemas.microsoft.com/office/drawing/2014/main" xmlns="" val="20005"/>
                    </a:ext>
                  </a:extLst>
                </a:gridCol>
              </a:tblGrid>
              <a:tr h="611325">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33CA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Amazon</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Microsoft</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33CA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Alibaba</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Baidu</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Huawei</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782926">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Self-developed AI hardware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33CAFF"/>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33CAFF"/>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Inferentia inference chip</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None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33CAFF"/>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Hanguang 800 inference chip</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Kunlun series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training &amp; inference chip</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Ascend series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training &amp; inference chip</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0785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Self-developed learning framework</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33CAFF"/>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None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CNTK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None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PaddlePaddle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MindSpore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632775">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Machine learning platform</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33CAFF"/>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AWS SegaMaker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Azure ML</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Alibaba PAI</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Baidu BML</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ModelArts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904715">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AI solution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33CAFF"/>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33CA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Solution+AI</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33CA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Solution+AI</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intelligence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City brain, industrial brain, agricultural brain, and environment brain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Industry applications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Smart industry, smart retail, enterprise service, smart government, and smart education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Intelligent twins</a:t>
                      </a:r>
                      <a:endParaRPr lang="en-US" altLang="zh-CN" sz="14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118779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intelligent twins, city intelligent twins, autonomous driving cloud services, and industrial intelligent twins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005269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AFBF2A0-7FB4-47FA-9E91-C71C002B6FF8}"/>
              </a:ext>
            </a:extLst>
          </p:cNvPr>
          <p:cNvSpPr>
            <a:spLocks noGrp="1"/>
          </p:cNvSpPr>
          <p:nvPr>
            <p:ph type="title"/>
          </p:nvPr>
        </p:nvSpPr>
        <p:spPr/>
        <p:txBody>
          <a:bodyPr/>
          <a:lstStyle/>
          <a:p>
            <a:r>
              <a:rPr lang="en-US" smtClean="0">
                <a:sym typeface="Huawei Sans" panose="020C0503030203020204" pitchFamily="34" charset="0"/>
              </a:rPr>
              <a:t>AI-based Network Becomes a Consensus in the Industry</a:t>
            </a:r>
            <a:endParaRPr lang="en-US" dirty="0">
              <a:sym typeface="Huawei Sans" panose="020C0503030203020204" pitchFamily="34" charset="0"/>
            </a:endParaRPr>
          </a:p>
        </p:txBody>
      </p:sp>
      <p:sp>
        <p:nvSpPr>
          <p:cNvPr id="99" name="圆角矩形 8">
            <a:extLst>
              <a:ext uri="{FF2B5EF4-FFF2-40B4-BE49-F238E27FC236}">
                <a16:creationId xmlns:a16="http://schemas.microsoft.com/office/drawing/2014/main" xmlns="" id="{25F3145F-E3D1-4EB2-BE02-A7E8A3AA7A3F}"/>
              </a:ext>
            </a:extLst>
          </p:cNvPr>
          <p:cNvSpPr/>
          <p:nvPr/>
        </p:nvSpPr>
        <p:spPr>
          <a:xfrm flipV="1">
            <a:off x="571499" y="1983231"/>
            <a:ext cx="11171115" cy="91464"/>
          </a:xfrm>
          <a:prstGeom prst="roundRect">
            <a:avLst>
              <a:gd name="adj" fmla="val 50000"/>
            </a:avLst>
          </a:prstGeom>
          <a:solidFill>
            <a:srgbClr val="00B0F0"/>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
            <a:extLst>
              <a:ext uri="{FF2B5EF4-FFF2-40B4-BE49-F238E27FC236}">
                <a16:creationId xmlns:a16="http://schemas.microsoft.com/office/drawing/2014/main" xmlns="" id="{5C841DF9-8E40-4C45-B07B-824081048AD9}"/>
              </a:ext>
            </a:extLst>
          </p:cNvPr>
          <p:cNvSpPr/>
          <p:nvPr/>
        </p:nvSpPr>
        <p:spPr>
          <a:xfrm>
            <a:off x="11611204" y="1935567"/>
            <a:ext cx="162583" cy="181655"/>
          </a:xfrm>
          <a:prstGeom prst="chevron">
            <a:avLst>
              <a:gd name="adj" fmla="val 57855"/>
            </a:avLst>
          </a:prstGeom>
          <a:solidFill>
            <a:srgbClr val="00B0F0"/>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52">
            <a:extLst>
              <a:ext uri="{FF2B5EF4-FFF2-40B4-BE49-F238E27FC236}">
                <a16:creationId xmlns:a16="http://schemas.microsoft.com/office/drawing/2014/main" xmlns="" id="{6DB70FA8-9933-455E-9137-ACE4C567FAF8}"/>
              </a:ext>
            </a:extLst>
          </p:cNvPr>
          <p:cNvSpPr txBox="1"/>
          <p:nvPr/>
        </p:nvSpPr>
        <p:spPr>
          <a:xfrm>
            <a:off x="4820224" y="2083230"/>
            <a:ext cx="1765417" cy="581518"/>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Autonomous network</a:t>
            </a:r>
            <a:endParaRPr lang="en-US" altLang="zh-CN"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White paper on the target architecture of autonomous networks</a:t>
            </a:r>
            <a:endParaRPr lang="en-US"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矩形 101">
            <a:extLst>
              <a:ext uri="{FF2B5EF4-FFF2-40B4-BE49-F238E27FC236}">
                <a16:creationId xmlns:a16="http://schemas.microsoft.com/office/drawing/2014/main" xmlns="" id="{7560868D-68B6-44D8-B3F2-2A95B74C3668}"/>
              </a:ext>
            </a:extLst>
          </p:cNvPr>
          <p:cNvSpPr/>
          <p:nvPr/>
        </p:nvSpPr>
        <p:spPr>
          <a:xfrm>
            <a:off x="5440365" y="1713007"/>
            <a:ext cx="922957"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2019.05</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a:extLst>
              <a:ext uri="{FF2B5EF4-FFF2-40B4-BE49-F238E27FC236}">
                <a16:creationId xmlns:a16="http://schemas.microsoft.com/office/drawing/2014/main" xmlns="" id="{9D2E4E40-14BD-4562-BB72-20BFAF29DB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7665" y="1031596"/>
            <a:ext cx="1272615" cy="707966"/>
          </a:xfrm>
          <a:prstGeom prst="rect">
            <a:avLst/>
          </a:prstGeom>
        </p:spPr>
      </p:pic>
      <p:sp>
        <p:nvSpPr>
          <p:cNvPr id="104" name="矩形 103">
            <a:extLst>
              <a:ext uri="{FF2B5EF4-FFF2-40B4-BE49-F238E27FC236}">
                <a16:creationId xmlns:a16="http://schemas.microsoft.com/office/drawing/2014/main" xmlns="" id="{5A6B7DCB-4E3A-4E35-A3BC-B6C8CAFB0457}"/>
              </a:ext>
            </a:extLst>
          </p:cNvPr>
          <p:cNvSpPr/>
          <p:nvPr/>
        </p:nvSpPr>
        <p:spPr>
          <a:xfrm>
            <a:off x="2074030" y="1684843"/>
            <a:ext cx="922957"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2018.06</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a:extLst>
              <a:ext uri="{FF2B5EF4-FFF2-40B4-BE49-F238E27FC236}">
                <a16:creationId xmlns:a16="http://schemas.microsoft.com/office/drawing/2014/main" xmlns="" id="{087DF623-9DF1-4E58-8E51-F4A96F742C0A}"/>
              </a:ext>
            </a:extLst>
          </p:cNvPr>
          <p:cNvPicPr>
            <a:picLocks noChangeAspect="1"/>
          </p:cNvPicPr>
          <p:nvPr/>
        </p:nvPicPr>
        <p:blipFill>
          <a:blip r:embed="rId4"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2098610" y="1163456"/>
            <a:ext cx="773343" cy="531905"/>
          </a:xfrm>
          <a:prstGeom prst="rect">
            <a:avLst/>
          </a:prstGeom>
        </p:spPr>
      </p:pic>
      <p:sp>
        <p:nvSpPr>
          <p:cNvPr id="106" name="文本框 52">
            <a:extLst>
              <a:ext uri="{FF2B5EF4-FFF2-40B4-BE49-F238E27FC236}">
                <a16:creationId xmlns:a16="http://schemas.microsoft.com/office/drawing/2014/main" xmlns="" id="{96FA7EE5-0E8E-4451-97C6-DE3E489ACE09}"/>
              </a:ext>
            </a:extLst>
          </p:cNvPr>
          <p:cNvSpPr txBox="1"/>
          <p:nvPr/>
        </p:nvSpPr>
        <p:spPr>
          <a:xfrm>
            <a:off x="1659773" y="2069668"/>
            <a:ext cx="1473034" cy="581518"/>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Network intelligence</a:t>
            </a:r>
            <a:endParaRPr lang="en-US" altLang="zh-CN"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Cases and requirements</a:t>
            </a:r>
            <a:endParaRPr lang="en-US" altLang="zh-CN"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7" name="图片 106">
            <a:extLst>
              <a:ext uri="{FF2B5EF4-FFF2-40B4-BE49-F238E27FC236}">
                <a16:creationId xmlns:a16="http://schemas.microsoft.com/office/drawing/2014/main" xmlns="" id="{51D6E96A-0622-43EE-9C81-76DF726086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1817" y="1263040"/>
            <a:ext cx="643320" cy="374584"/>
          </a:xfrm>
          <a:prstGeom prst="rect">
            <a:avLst/>
          </a:prstGeom>
          <a:ln>
            <a:noFill/>
          </a:ln>
          <a:effectLst>
            <a:outerShdw blurRad="190500" algn="tl" rotWithShape="0">
              <a:srgbClr val="000000">
                <a:alpha val="70000"/>
              </a:srgbClr>
            </a:outerShdw>
          </a:effectLst>
        </p:spPr>
      </p:pic>
      <p:sp>
        <p:nvSpPr>
          <p:cNvPr id="108" name="矩形 107">
            <a:extLst>
              <a:ext uri="{FF2B5EF4-FFF2-40B4-BE49-F238E27FC236}">
                <a16:creationId xmlns:a16="http://schemas.microsoft.com/office/drawing/2014/main" xmlns="" id="{60D63D8A-1B28-4A36-A6A4-360990B2A6D7}"/>
              </a:ext>
            </a:extLst>
          </p:cNvPr>
          <p:cNvSpPr/>
          <p:nvPr/>
        </p:nvSpPr>
        <p:spPr>
          <a:xfrm>
            <a:off x="3614606" y="1684843"/>
            <a:ext cx="922957"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2018.08</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52">
            <a:extLst>
              <a:ext uri="{FF2B5EF4-FFF2-40B4-BE49-F238E27FC236}">
                <a16:creationId xmlns:a16="http://schemas.microsoft.com/office/drawing/2014/main" xmlns="" id="{68A59A2E-ED99-4D08-BC42-22D17D3F5F2F}"/>
              </a:ext>
            </a:extLst>
          </p:cNvPr>
          <p:cNvSpPr txBox="1"/>
          <p:nvPr/>
        </p:nvSpPr>
        <p:spPr>
          <a:xfrm>
            <a:off x="3114407" y="2090436"/>
            <a:ext cx="1746700" cy="581518"/>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Intent-driven mobile service</a:t>
            </a:r>
            <a:endParaRPr lang="en-US" altLang="zh-CN" sz="1050" dirty="0" smtClean="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scenarios and interfaces: project kick-off</a:t>
            </a:r>
            <a:endParaRPr lang="en-US"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0" name="矩形 109">
            <a:extLst>
              <a:ext uri="{FF2B5EF4-FFF2-40B4-BE49-F238E27FC236}">
                <a16:creationId xmlns:a16="http://schemas.microsoft.com/office/drawing/2014/main" xmlns="" id="{1C15E3ED-FB91-434E-95DE-9524190C43FB}"/>
              </a:ext>
            </a:extLst>
          </p:cNvPr>
          <p:cNvSpPr/>
          <p:nvPr/>
        </p:nvSpPr>
        <p:spPr>
          <a:xfrm>
            <a:off x="774742" y="1684843"/>
            <a:ext cx="796008"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2017.11</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52">
            <a:extLst>
              <a:ext uri="{FF2B5EF4-FFF2-40B4-BE49-F238E27FC236}">
                <a16:creationId xmlns:a16="http://schemas.microsoft.com/office/drawing/2014/main" xmlns="" id="{15E12227-036C-4D78-96F1-A46E64BCF921}"/>
              </a:ext>
            </a:extLst>
          </p:cNvPr>
          <p:cNvSpPr txBox="1"/>
          <p:nvPr/>
        </p:nvSpPr>
        <p:spPr>
          <a:xfrm>
            <a:off x="442270" y="2074695"/>
            <a:ext cx="1234163" cy="443019"/>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5G network</a:t>
            </a:r>
            <a:endParaRPr lang="en-US" altLang="zh-CN"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machine learning team established</a:t>
            </a:r>
            <a:endParaRPr lang="en-US" altLang="zh-CN"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12" name="图片 111">
            <a:extLst>
              <a:ext uri="{FF2B5EF4-FFF2-40B4-BE49-F238E27FC236}">
                <a16:creationId xmlns:a16="http://schemas.microsoft.com/office/drawing/2014/main" xmlns="" id="{F7A9AF6C-28C2-499C-8581-1C01F21CA1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5955" y="1191218"/>
            <a:ext cx="441441" cy="546003"/>
          </a:xfrm>
          <a:prstGeom prst="rect">
            <a:avLst/>
          </a:prstGeom>
        </p:spPr>
      </p:pic>
      <p:pic>
        <p:nvPicPr>
          <p:cNvPr id="113" name="图片 112">
            <a:extLst>
              <a:ext uri="{FF2B5EF4-FFF2-40B4-BE49-F238E27FC236}">
                <a16:creationId xmlns:a16="http://schemas.microsoft.com/office/drawing/2014/main" xmlns="" id="{C639712D-6AC6-448B-A0CF-0555066E370A}"/>
              </a:ext>
            </a:extLst>
          </p:cNvPr>
          <p:cNvPicPr>
            <a:picLocks noChangeAspect="1"/>
          </p:cNvPicPr>
          <p:nvPr/>
        </p:nvPicPr>
        <p:blipFill>
          <a:blip r:embed="rId4"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10674836" y="1184699"/>
            <a:ext cx="773343" cy="531905"/>
          </a:xfrm>
          <a:prstGeom prst="rect">
            <a:avLst/>
          </a:prstGeom>
        </p:spPr>
      </p:pic>
      <p:pic>
        <p:nvPicPr>
          <p:cNvPr id="114" name="图片 113">
            <a:extLst>
              <a:ext uri="{FF2B5EF4-FFF2-40B4-BE49-F238E27FC236}">
                <a16:creationId xmlns:a16="http://schemas.microsoft.com/office/drawing/2014/main" xmlns="" id="{0C23D44B-672F-4495-8C9A-76E0DD004B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14967" y="1356463"/>
            <a:ext cx="643320" cy="374584"/>
          </a:xfrm>
          <a:prstGeom prst="rect">
            <a:avLst/>
          </a:prstGeom>
          <a:ln>
            <a:noFill/>
          </a:ln>
          <a:effectLst>
            <a:outerShdw blurRad="190500" algn="tl" rotWithShape="0">
              <a:srgbClr val="000000">
                <a:alpha val="70000"/>
              </a:srgbClr>
            </a:outerShdw>
          </a:effectLst>
        </p:spPr>
      </p:pic>
      <p:sp>
        <p:nvSpPr>
          <p:cNvPr id="115" name="矩形 114">
            <a:extLst>
              <a:ext uri="{FF2B5EF4-FFF2-40B4-BE49-F238E27FC236}">
                <a16:creationId xmlns:a16="http://schemas.microsoft.com/office/drawing/2014/main" xmlns="" id="{8CA77501-DE82-4C32-AF99-241A90B68132}"/>
              </a:ext>
            </a:extLst>
          </p:cNvPr>
          <p:cNvSpPr/>
          <p:nvPr/>
        </p:nvSpPr>
        <p:spPr>
          <a:xfrm>
            <a:off x="10665487" y="1686228"/>
            <a:ext cx="883480"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2019.10</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a:extLst>
              <a:ext uri="{FF2B5EF4-FFF2-40B4-BE49-F238E27FC236}">
                <a16:creationId xmlns:a16="http://schemas.microsoft.com/office/drawing/2014/main" xmlns="" id="{09373947-AE33-4680-A968-1EE04BBA01C7}"/>
              </a:ext>
            </a:extLst>
          </p:cNvPr>
          <p:cNvSpPr/>
          <p:nvPr/>
        </p:nvSpPr>
        <p:spPr>
          <a:xfrm>
            <a:off x="6933906" y="1686228"/>
            <a:ext cx="951264"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2019.08</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52">
            <a:extLst>
              <a:ext uri="{FF2B5EF4-FFF2-40B4-BE49-F238E27FC236}">
                <a16:creationId xmlns:a16="http://schemas.microsoft.com/office/drawing/2014/main" xmlns="" id="{8557367E-404C-42B9-8302-5561CFE36B16}"/>
              </a:ext>
            </a:extLst>
          </p:cNvPr>
          <p:cNvSpPr txBox="1"/>
          <p:nvPr/>
        </p:nvSpPr>
        <p:spPr>
          <a:xfrm>
            <a:off x="9035940" y="2092598"/>
            <a:ext cx="1956868" cy="304519"/>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AI in Network</a:t>
            </a: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use cases</a:t>
            </a:r>
            <a:endParaRPr lang="en-US" altLang="zh-CN" sz="1050" dirty="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p:txBody>
      </p:sp>
      <p:pic>
        <p:nvPicPr>
          <p:cNvPr id="118" name="图片 117">
            <a:extLst>
              <a:ext uri="{FF2B5EF4-FFF2-40B4-BE49-F238E27FC236}">
                <a16:creationId xmlns:a16="http://schemas.microsoft.com/office/drawing/2014/main" xmlns="" id="{BB014E88-26DE-49CA-ABD3-8DBF1AAA8F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40150" y="1113496"/>
            <a:ext cx="616646" cy="686090"/>
          </a:xfrm>
          <a:prstGeom prst="rect">
            <a:avLst/>
          </a:prstGeom>
        </p:spPr>
      </p:pic>
      <p:sp>
        <p:nvSpPr>
          <p:cNvPr id="119" name="文本框 52">
            <a:extLst>
              <a:ext uri="{FF2B5EF4-FFF2-40B4-BE49-F238E27FC236}">
                <a16:creationId xmlns:a16="http://schemas.microsoft.com/office/drawing/2014/main" xmlns="" id="{D082C35C-9210-45F3-98A9-1F9425E080E6}"/>
              </a:ext>
            </a:extLst>
          </p:cNvPr>
          <p:cNvSpPr txBox="1"/>
          <p:nvPr/>
        </p:nvSpPr>
        <p:spPr>
          <a:xfrm>
            <a:off x="7980842" y="2083230"/>
            <a:ext cx="1720824" cy="581518"/>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Mobile network</a:t>
            </a:r>
            <a:endParaRPr lang="en-US" altLang="zh-CN"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White paper on autonomous </a:t>
            </a:r>
            <a:r>
              <a:rPr lang="en-US" sz="105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driving </a:t>
            </a:r>
          </a:p>
          <a:p>
            <a:pPr algn="ctr" defTabSz="223026" fontAlgn="ctr">
              <a:defRPr sz="1400">
                <a:solidFill>
                  <a:srgbClr val="FFC500"/>
                </a:solidFill>
                <a:latin typeface="Arial"/>
                <a:ea typeface="Huawei Sans"/>
                <a:cs typeface="Huawei Sans"/>
                <a:sym typeface="Huawei Sans"/>
              </a:defRPr>
            </a:pPr>
            <a:r>
              <a:rPr lang="en-US" sz="105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mobile </a:t>
            </a: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networks</a:t>
            </a:r>
            <a:endParaRPr lang="en-US" altLang="zh-CN" sz="1050" dirty="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p:txBody>
      </p:sp>
      <p:sp>
        <p:nvSpPr>
          <p:cNvPr id="120" name="矩形 119">
            <a:extLst>
              <a:ext uri="{FF2B5EF4-FFF2-40B4-BE49-F238E27FC236}">
                <a16:creationId xmlns:a16="http://schemas.microsoft.com/office/drawing/2014/main" xmlns="" id="{53CE8746-5AC7-411B-ADF7-2D941B6E51B0}"/>
              </a:ext>
            </a:extLst>
          </p:cNvPr>
          <p:cNvSpPr/>
          <p:nvPr/>
        </p:nvSpPr>
        <p:spPr>
          <a:xfrm>
            <a:off x="9393728" y="1686228"/>
            <a:ext cx="883480"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2019.09</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52">
            <a:extLst>
              <a:ext uri="{FF2B5EF4-FFF2-40B4-BE49-F238E27FC236}">
                <a16:creationId xmlns:a16="http://schemas.microsoft.com/office/drawing/2014/main" xmlns="" id="{A4A440A8-88DA-4F77-91A5-EBE9968AACBA}"/>
              </a:ext>
            </a:extLst>
          </p:cNvPr>
          <p:cNvSpPr txBox="1"/>
          <p:nvPr/>
        </p:nvSpPr>
        <p:spPr>
          <a:xfrm>
            <a:off x="10431141" y="2101567"/>
            <a:ext cx="1393446" cy="443019"/>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Telecom network intelligentization</a:t>
            </a:r>
            <a:endParaRPr lang="en-US" altLang="zh-CN"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grading report</a:t>
            </a:r>
            <a:endParaRPr lang="en-US" altLang="zh-CN"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2" name="椭圆 121">
            <a:extLst>
              <a:ext uri="{FF2B5EF4-FFF2-40B4-BE49-F238E27FC236}">
                <a16:creationId xmlns:a16="http://schemas.microsoft.com/office/drawing/2014/main" xmlns="" id="{681C7AE1-349B-435F-8239-0EE4909F1A18}"/>
              </a:ext>
            </a:extLst>
          </p:cNvPr>
          <p:cNvSpPr/>
          <p:nvPr/>
        </p:nvSpPr>
        <p:spPr>
          <a:xfrm>
            <a:off x="1160837"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122">
            <a:extLst>
              <a:ext uri="{FF2B5EF4-FFF2-40B4-BE49-F238E27FC236}">
                <a16:creationId xmlns:a16="http://schemas.microsoft.com/office/drawing/2014/main" xmlns="" id="{D1088672-248B-42DB-A0B7-9ABC7F77AF01}"/>
              </a:ext>
            </a:extLst>
          </p:cNvPr>
          <p:cNvGrpSpPr/>
          <p:nvPr/>
        </p:nvGrpSpPr>
        <p:grpSpPr>
          <a:xfrm>
            <a:off x="6637382" y="1280064"/>
            <a:ext cx="1181716" cy="322850"/>
            <a:chOff x="15443732" y="5654479"/>
            <a:chExt cx="2144006" cy="560556"/>
          </a:xfrm>
        </p:grpSpPr>
        <p:pic>
          <p:nvPicPr>
            <p:cNvPr id="124" name="图片 123">
              <a:extLst>
                <a:ext uri="{FF2B5EF4-FFF2-40B4-BE49-F238E27FC236}">
                  <a16:creationId xmlns:a16="http://schemas.microsoft.com/office/drawing/2014/main" xmlns="" id="{C93804F9-04D5-4B9C-8C60-A785F755C79F}"/>
                </a:ext>
              </a:extLst>
            </p:cNvPr>
            <p:cNvPicPr>
              <a:picLocks noChangeAspect="1"/>
            </p:cNvPicPr>
            <p:nvPr/>
          </p:nvPicPr>
          <p:blipFill rotWithShape="1">
            <a:blip r:embed="rId8" cstate="print">
              <a:duotone>
                <a:srgbClr val="1AABE2">
                  <a:shade val="45000"/>
                  <a:satMod val="135000"/>
                </a:srgbClr>
                <a:prstClr val="white"/>
              </a:duotone>
              <a:extLst>
                <a:ext uri="{28A0092B-C50C-407E-A947-70E740481C1C}">
                  <a14:useLocalDpi xmlns:a14="http://schemas.microsoft.com/office/drawing/2010/main" val="0"/>
                </a:ext>
              </a:extLst>
            </a:blip>
            <a:srcRect l="27594" t="69322" r="24287" b="6842"/>
            <a:stretch/>
          </p:blipFill>
          <p:spPr>
            <a:xfrm>
              <a:off x="16398841" y="5820799"/>
              <a:ext cx="1188897" cy="394236"/>
            </a:xfrm>
            <a:prstGeom prst="rect">
              <a:avLst/>
            </a:prstGeom>
          </p:spPr>
        </p:pic>
        <p:pic>
          <p:nvPicPr>
            <p:cNvPr id="125" name="图片 124">
              <a:extLst>
                <a:ext uri="{FF2B5EF4-FFF2-40B4-BE49-F238E27FC236}">
                  <a16:creationId xmlns:a16="http://schemas.microsoft.com/office/drawing/2014/main" xmlns="" id="{C6F532D9-F877-4FF0-ABF2-C5EE4C147C98}"/>
                </a:ext>
              </a:extLst>
            </p:cNvPr>
            <p:cNvPicPr>
              <a:picLocks noChangeAspect="1"/>
            </p:cNvPicPr>
            <p:nvPr/>
          </p:nvPicPr>
          <p:blipFill rotWithShape="1">
            <a:blip r:embed="rId9" cstate="print">
              <a:duotone>
                <a:srgbClr val="1AABE2">
                  <a:shade val="45000"/>
                  <a:satMod val="135000"/>
                </a:srgbClr>
                <a:prstClr val="white"/>
              </a:duotone>
              <a:extLst>
                <a:ext uri="{28A0092B-C50C-407E-A947-70E740481C1C}">
                  <a14:useLocalDpi xmlns:a14="http://schemas.microsoft.com/office/drawing/2010/main" val="0"/>
                </a:ext>
              </a:extLst>
            </a:blip>
            <a:srcRect b="29198"/>
            <a:stretch/>
          </p:blipFill>
          <p:spPr>
            <a:xfrm>
              <a:off x="15443732" y="5654479"/>
              <a:ext cx="1182693" cy="560556"/>
            </a:xfrm>
            <a:prstGeom prst="rect">
              <a:avLst/>
            </a:prstGeom>
          </p:spPr>
        </p:pic>
      </p:grpSp>
      <p:sp>
        <p:nvSpPr>
          <p:cNvPr id="126" name="矩形 125">
            <a:extLst>
              <a:ext uri="{FF2B5EF4-FFF2-40B4-BE49-F238E27FC236}">
                <a16:creationId xmlns:a16="http://schemas.microsoft.com/office/drawing/2014/main" xmlns="" id="{0E6C4791-6D94-40C8-9C6E-7EA00668B40F}"/>
              </a:ext>
            </a:extLst>
          </p:cNvPr>
          <p:cNvSpPr/>
          <p:nvPr/>
        </p:nvSpPr>
        <p:spPr>
          <a:xfrm>
            <a:off x="8276322" y="1713007"/>
            <a:ext cx="883480"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2019.08</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52">
            <a:extLst>
              <a:ext uri="{FF2B5EF4-FFF2-40B4-BE49-F238E27FC236}">
                <a16:creationId xmlns:a16="http://schemas.microsoft.com/office/drawing/2014/main" xmlns="" id="{FBFE69C9-A6D9-493F-B3F4-0C63E7C00CC9}"/>
              </a:ext>
            </a:extLst>
          </p:cNvPr>
          <p:cNvSpPr txBox="1"/>
          <p:nvPr/>
        </p:nvSpPr>
        <p:spPr>
          <a:xfrm>
            <a:off x="6500538" y="2083230"/>
            <a:ext cx="1731678" cy="581518"/>
          </a:xfrm>
          <a:prstGeom prst="rect">
            <a:avLst/>
          </a:prstGeom>
          <a:ln w="3175">
            <a:miter lim="400000"/>
          </a:ln>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square" lIns="13627" tIns="13627" rIns="13627" bIns="13627" anchor="t">
            <a:noAutofit/>
          </a:bodyPr>
          <a:lstStyle/>
          <a:p>
            <a:pPr algn="ctr" defTabSz="223026" fontAlgn="ctr">
              <a:defRPr sz="1400">
                <a:solidFill>
                  <a:srgbClr val="FFC500"/>
                </a:solidFill>
                <a:latin typeface="Arial"/>
                <a:ea typeface="Huawei Sans"/>
                <a:cs typeface="Huawei Sans"/>
                <a:sym typeface="Huawei Sans"/>
              </a:defRPr>
            </a:pP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Intelligent mobile communication network</a:t>
            </a:r>
            <a:endParaRPr lang="en-US" altLang="zh-CN" sz="1050" dirty="0" smtClean="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223026" fontAlgn="ctr">
              <a:defRPr sz="1400">
                <a:solidFill>
                  <a:srgbClr val="FFC500"/>
                </a:solidFill>
                <a:latin typeface="Arial"/>
                <a:ea typeface="Huawei Sans"/>
                <a:cs typeface="Huawei Sans"/>
                <a:sym typeface="Huawei Sans"/>
              </a:defRPr>
            </a:pPr>
            <a:r>
              <a:rPr lang="en-US" sz="105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Research suggestions</a:t>
            </a:r>
          </a:p>
          <a:p>
            <a:pPr algn="ctr" defTabSz="223026" fontAlgn="ctr">
              <a:defRPr sz="1400">
                <a:solidFill>
                  <a:srgbClr val="FFC500"/>
                </a:solidFill>
                <a:latin typeface="Arial"/>
                <a:ea typeface="Huawei Sans"/>
                <a:cs typeface="Huawei Sans"/>
                <a:sym typeface="Huawei Sans"/>
              </a:defRPr>
            </a:pPr>
            <a:r>
              <a:rPr lang="en-US" sz="105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 </a:t>
            </a:r>
            <a:r>
              <a:rPr lang="en-US" sz="1050" dirty="0" smtClean="0">
                <a:solidFill>
                  <a:srgbClr val="0070C0"/>
                </a:solidFill>
                <a:latin typeface="Huawei Sans" panose="020C0503030203020204" pitchFamily="34" charset="0"/>
                <a:ea typeface="方正兰亭黑简体" panose="02000000000000000000" pitchFamily="2" charset="-122"/>
                <a:cs typeface="Huawei Sans"/>
                <a:sym typeface="Huawei Sans" panose="020C0503030203020204" pitchFamily="34" charset="0"/>
              </a:rPr>
              <a:t>on grading standards</a:t>
            </a:r>
            <a:endParaRPr lang="en-US" sz="105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8" name="圆角矩形 41">
            <a:extLst>
              <a:ext uri="{FF2B5EF4-FFF2-40B4-BE49-F238E27FC236}">
                <a16:creationId xmlns:a16="http://schemas.microsoft.com/office/drawing/2014/main" xmlns="" id="{96117936-867F-4BEA-9311-15B0D1399C42}"/>
              </a:ext>
            </a:extLst>
          </p:cNvPr>
          <p:cNvSpPr/>
          <p:nvPr/>
        </p:nvSpPr>
        <p:spPr>
          <a:xfrm>
            <a:off x="4695845" y="1163455"/>
            <a:ext cx="1466597" cy="531906"/>
          </a:xfrm>
          <a:prstGeom prst="roundRect">
            <a:avLst/>
          </a:prstGeom>
          <a:noFill/>
          <a:ln w="19050">
            <a:noFill/>
            <a:miter lim="800000"/>
            <a:headEnd/>
            <a:tailEnd/>
          </a:ln>
        </p:spPr>
        <p:txBody>
          <a:bodyPr rtlCol="0" anchor="ctr">
            <a:noAutofit/>
          </a:bodyPr>
          <a:lstStyle/>
          <a:p>
            <a:pPr marL="0" marR="0" lvl="0" indent="0" algn="ctr" defTabSz="30479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a:extLst>
              <a:ext uri="{FF2B5EF4-FFF2-40B4-BE49-F238E27FC236}">
                <a16:creationId xmlns:a16="http://schemas.microsoft.com/office/drawing/2014/main" xmlns="" id="{256336D3-EA44-47A5-99F7-B6644C7920B9}"/>
              </a:ext>
            </a:extLst>
          </p:cNvPr>
          <p:cNvSpPr/>
          <p:nvPr/>
        </p:nvSpPr>
        <p:spPr>
          <a:xfrm>
            <a:off x="5587246" y="1390537"/>
            <a:ext cx="1213953" cy="516807"/>
          </a:xfrm>
          <a:prstGeom prst="rect">
            <a:avLst/>
          </a:prstGeom>
          <a:gradFill flip="none" rotWithShape="1">
            <a:gsLst>
              <a:gs pos="0">
                <a:srgbClr val="0070C0">
                  <a:alpha val="0"/>
                </a:srgbClr>
              </a:gs>
              <a:gs pos="100000">
                <a:srgbClr val="0070C0">
                  <a:alpha val="0"/>
                </a:srgbClr>
              </a:gs>
            </a:gsLst>
            <a:lin ang="0" scaled="1"/>
            <a:tileRect/>
          </a:gradFill>
          <a:ln w="19050">
            <a:noFill/>
            <a:miter lim="800000"/>
            <a:headEnd/>
            <a:tailEnd/>
          </a:ln>
        </p:spPr>
        <p:txBody>
          <a:bodyPr rtlCol="0" anchor="ctr">
            <a:noAutofit/>
          </a:bodyPr>
          <a:lstStyle/>
          <a:p>
            <a:pPr marL="0" marR="0" lvl="0" indent="0" algn="ctr" defTabSz="30479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椭圆 129">
            <a:extLst>
              <a:ext uri="{FF2B5EF4-FFF2-40B4-BE49-F238E27FC236}">
                <a16:creationId xmlns:a16="http://schemas.microsoft.com/office/drawing/2014/main" xmlns="" id="{BFDCB1D0-F63C-4EF9-9363-3EEEBB561E5B}"/>
              </a:ext>
            </a:extLst>
          </p:cNvPr>
          <p:cNvSpPr/>
          <p:nvPr/>
        </p:nvSpPr>
        <p:spPr>
          <a:xfrm>
            <a:off x="2600187"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椭圆 130">
            <a:extLst>
              <a:ext uri="{FF2B5EF4-FFF2-40B4-BE49-F238E27FC236}">
                <a16:creationId xmlns:a16="http://schemas.microsoft.com/office/drawing/2014/main" xmlns="" id="{3AC452DF-5FA7-4357-B7D4-CFDC2DADD5AE}"/>
              </a:ext>
            </a:extLst>
          </p:cNvPr>
          <p:cNvSpPr/>
          <p:nvPr/>
        </p:nvSpPr>
        <p:spPr>
          <a:xfrm>
            <a:off x="4148907"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椭圆 131">
            <a:extLst>
              <a:ext uri="{FF2B5EF4-FFF2-40B4-BE49-F238E27FC236}">
                <a16:creationId xmlns:a16="http://schemas.microsoft.com/office/drawing/2014/main" xmlns="" id="{8A795DBB-C719-4FEA-9CC4-0CBC0F021BF3}"/>
              </a:ext>
            </a:extLst>
          </p:cNvPr>
          <p:cNvSpPr/>
          <p:nvPr/>
        </p:nvSpPr>
        <p:spPr>
          <a:xfrm>
            <a:off x="7086060"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a:extLst>
              <a:ext uri="{FF2B5EF4-FFF2-40B4-BE49-F238E27FC236}">
                <a16:creationId xmlns:a16="http://schemas.microsoft.com/office/drawing/2014/main" xmlns="" id="{FD6A3660-6A3B-49A9-94A2-633A6A710F3F}"/>
              </a:ext>
            </a:extLst>
          </p:cNvPr>
          <p:cNvSpPr/>
          <p:nvPr/>
        </p:nvSpPr>
        <p:spPr>
          <a:xfrm>
            <a:off x="8435756"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a:extLst>
              <a:ext uri="{FF2B5EF4-FFF2-40B4-BE49-F238E27FC236}">
                <a16:creationId xmlns:a16="http://schemas.microsoft.com/office/drawing/2014/main" xmlns="" id="{05FBA4F2-87F1-445A-BAF6-0A0286957E16}"/>
              </a:ext>
            </a:extLst>
          </p:cNvPr>
          <p:cNvSpPr/>
          <p:nvPr/>
        </p:nvSpPr>
        <p:spPr>
          <a:xfrm>
            <a:off x="5509129"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a:extLst>
              <a:ext uri="{FF2B5EF4-FFF2-40B4-BE49-F238E27FC236}">
                <a16:creationId xmlns:a16="http://schemas.microsoft.com/office/drawing/2014/main" xmlns="" id="{0C41E746-FB1B-4165-83DC-7FA836CCA299}"/>
              </a:ext>
            </a:extLst>
          </p:cNvPr>
          <p:cNvSpPr/>
          <p:nvPr/>
        </p:nvSpPr>
        <p:spPr>
          <a:xfrm>
            <a:off x="9937692"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a:extLst>
              <a:ext uri="{FF2B5EF4-FFF2-40B4-BE49-F238E27FC236}">
                <a16:creationId xmlns:a16="http://schemas.microsoft.com/office/drawing/2014/main" xmlns="" id="{CAE2FC4B-BE3B-4B6B-9C69-AD2411C915DD}"/>
              </a:ext>
            </a:extLst>
          </p:cNvPr>
          <p:cNvSpPr/>
          <p:nvPr/>
        </p:nvSpPr>
        <p:spPr>
          <a:xfrm>
            <a:off x="11185000" y="1996793"/>
            <a:ext cx="102790" cy="72875"/>
          </a:xfrm>
          <a:prstGeom prst="ellipse">
            <a:avLst/>
          </a:prstGeom>
          <a:solidFill>
            <a:srgbClr val="8BC9A0">
              <a:lumMod val="60000"/>
              <a:lumOff val="40000"/>
              <a:alpha val="5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7" name="表格 136">
            <a:extLst>
              <a:ext uri="{FF2B5EF4-FFF2-40B4-BE49-F238E27FC236}">
                <a16:creationId xmlns:a16="http://schemas.microsoft.com/office/drawing/2014/main" xmlns="" id="{421110D0-312B-4060-B6FC-B8DDEC49E0D3}"/>
              </a:ext>
            </a:extLst>
          </p:cNvPr>
          <p:cNvGraphicFramePr>
            <a:graphicFrameLocks noGrp="1"/>
          </p:cNvGraphicFramePr>
          <p:nvPr>
            <p:extLst>
              <p:ext uri="{D42A27DB-BD31-4B8C-83A1-F6EECF244321}">
                <p14:modId xmlns:p14="http://schemas.microsoft.com/office/powerpoint/2010/main" val="1834170844"/>
              </p:ext>
            </p:extLst>
          </p:nvPr>
        </p:nvGraphicFramePr>
        <p:xfrm>
          <a:off x="553353" y="3027568"/>
          <a:ext cx="10993220" cy="3432752"/>
        </p:xfrm>
        <a:graphic>
          <a:graphicData uri="http://schemas.openxmlformats.org/drawingml/2006/table">
            <a:tbl>
              <a:tblPr firstRow="1" bandRow="1"/>
              <a:tblGrid>
                <a:gridCol w="1570460">
                  <a:extLst>
                    <a:ext uri="{9D8B030D-6E8A-4147-A177-3AD203B41FA5}">
                      <a16:colId xmlns:a16="http://schemas.microsoft.com/office/drawing/2014/main" xmlns="" val="20000"/>
                    </a:ext>
                  </a:extLst>
                </a:gridCol>
                <a:gridCol w="1570460">
                  <a:extLst>
                    <a:ext uri="{9D8B030D-6E8A-4147-A177-3AD203B41FA5}">
                      <a16:colId xmlns:a16="http://schemas.microsoft.com/office/drawing/2014/main" xmlns="" val="20001"/>
                    </a:ext>
                  </a:extLst>
                </a:gridCol>
                <a:gridCol w="1570460">
                  <a:extLst>
                    <a:ext uri="{9D8B030D-6E8A-4147-A177-3AD203B41FA5}">
                      <a16:colId xmlns:a16="http://schemas.microsoft.com/office/drawing/2014/main" xmlns="" val="20002"/>
                    </a:ext>
                  </a:extLst>
                </a:gridCol>
                <a:gridCol w="1570460">
                  <a:extLst>
                    <a:ext uri="{9D8B030D-6E8A-4147-A177-3AD203B41FA5}">
                      <a16:colId xmlns:a16="http://schemas.microsoft.com/office/drawing/2014/main" xmlns="" val="20003"/>
                    </a:ext>
                  </a:extLst>
                </a:gridCol>
                <a:gridCol w="1624722">
                  <a:extLst>
                    <a:ext uri="{9D8B030D-6E8A-4147-A177-3AD203B41FA5}">
                      <a16:colId xmlns:a16="http://schemas.microsoft.com/office/drawing/2014/main" xmlns="" val="20004"/>
                    </a:ext>
                  </a:extLst>
                </a:gridCol>
                <a:gridCol w="1516198">
                  <a:extLst>
                    <a:ext uri="{9D8B030D-6E8A-4147-A177-3AD203B41FA5}">
                      <a16:colId xmlns:a16="http://schemas.microsoft.com/office/drawing/2014/main" xmlns="" val="20005"/>
                    </a:ext>
                  </a:extLst>
                </a:gridCol>
                <a:gridCol w="1570460">
                  <a:extLst>
                    <a:ext uri="{9D8B030D-6E8A-4147-A177-3AD203B41FA5}">
                      <a16:colId xmlns:a16="http://schemas.microsoft.com/office/drawing/2014/main" xmlns="" val="20006"/>
                    </a:ext>
                  </a:extLst>
                </a:gridCol>
              </a:tblGrid>
              <a:tr h="757086">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Definition/Level</a:t>
                      </a:r>
                      <a:endParaRPr lang="en-US" altLang="zh-CN" sz="1050" b="1" kern="12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L0</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Manual operation</a:t>
                      </a:r>
                      <a:endParaRPr lang="en-US" sz="1200" b="1"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 L1</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Tool-assisted automation</a:t>
                      </a:r>
                      <a:endParaRPr lang="en-US" altLang="zh-CN" sz="1200" b="1" kern="12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L2</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Partially autonomous networks</a:t>
                      </a:r>
                      <a:endParaRPr lang="en-US" sz="1200" b="1"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L3</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Restricted autonomous networks</a:t>
                      </a:r>
                      <a:endParaRPr lang="en-US" sz="1200" b="1"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L4</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Highly autonomous networks</a:t>
                      </a:r>
                      <a:endParaRPr lang="en-US" sz="1200" b="1"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algn="ctr" defTabSz="913853" fontAlgn="ctr"/>
                      <a:r>
                        <a:rPr lang="en-US" sz="14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L5</a:t>
                      </a:r>
                    </a:p>
                    <a:p>
                      <a:pPr algn="ctr" defTabSz="913853" fontAlgn="ctr"/>
                      <a:r>
                        <a:rPr lang="en-US" sz="1200" b="1"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Fully autonomous networks</a:t>
                      </a:r>
                      <a:endParaRPr lang="en-US" sz="1200" b="1"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Repeated execution</a:t>
                      </a:r>
                      <a:endParaRPr lang="en-US" altLang="zh-CN" sz="1400" b="0" kern="12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28575" cap="flat" cmpd="sng" algn="ctr">
                      <a:solidFill>
                        <a:srgbClr val="EC7061"/>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28575" cap="flat" cmpd="sng" algn="ctr">
                      <a:solidFill>
                        <a:srgbClr val="EC7061"/>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28575" cap="flat" cmpd="sng" algn="ctr">
                      <a:solidFill>
                        <a:srgbClr val="EC706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28575" cap="flat" cmpd="sng" algn="ctr">
                      <a:solidFill>
                        <a:srgbClr val="EC706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Context awareness</a:t>
                      </a:r>
                      <a:endParaRPr lang="en-US" sz="14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28575" cap="flat" cmpd="sng" algn="ctr">
                      <a:solidFill>
                        <a:srgbClr val="EC7061"/>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28575" cap="flat" cmpd="sng" algn="ctr">
                      <a:solidFill>
                        <a:srgbClr val="EC7061"/>
                      </a:solidFill>
                      <a:prstDash val="solid"/>
                      <a:round/>
                      <a:headEnd type="none" w="med" len="med"/>
                      <a:tailEnd type="none" w="med" len="med"/>
                    </a:lnR>
                    <a:lnT w="28575" cap="flat" cmpd="sng" algn="ctr">
                      <a:solidFill>
                        <a:srgbClr val="EC7061"/>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28575" cap="flat" cmpd="sng" algn="ctr">
                      <a:solidFill>
                        <a:srgbClr val="EC7061"/>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28575" cap="flat" cmpd="sng" algn="ctr">
                      <a:solidFill>
                        <a:srgbClr val="EC706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Analysis and decision-making</a:t>
                      </a:r>
                      <a:endParaRPr lang="en-US" sz="14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28575" cap="flat" cmpd="sng" algn="ctr">
                      <a:solidFill>
                        <a:srgbClr val="EC7061"/>
                      </a:solidFill>
                      <a:prstDash val="solid"/>
                      <a:round/>
                      <a:headEnd type="none" w="med" len="med"/>
                      <a:tailEnd type="none" w="med" len="med"/>
                    </a:lnR>
                    <a:lnT w="28575" cap="flat" cmpd="sng" algn="ctr">
                      <a:solidFill>
                        <a:srgbClr val="EC7061"/>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28575" cap="flat" cmpd="sng" algn="ctr">
                      <a:solidFill>
                        <a:srgbClr val="EC7061"/>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28575" cap="flat" cmpd="sng" algn="ctr">
                      <a:solidFill>
                        <a:srgbClr val="EC706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Service experience</a:t>
                      </a:r>
                      <a:endParaRPr lang="en-US" sz="14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Man-Machine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12700" cap="flat" cmpd="sng" algn="ctr">
                      <a:solidFill>
                        <a:srgbClr val="BAE6F6"/>
                      </a:solidFill>
                      <a:prstDash val="solid"/>
                      <a:round/>
                      <a:headEnd type="none" w="med" len="med"/>
                      <a:tailEnd type="none" w="med" len="med"/>
                    </a:lnL>
                    <a:lnR w="28575" cap="flat" cmpd="sng" algn="ctr">
                      <a:solidFill>
                        <a:srgbClr val="EC7061"/>
                      </a:solidFill>
                      <a:prstDash val="solid"/>
                      <a:round/>
                      <a:headEnd type="none" w="med" len="med"/>
                      <a:tailEnd type="none" w="med" len="med"/>
                    </a:lnR>
                    <a:lnT w="28575" cap="flat" cmpd="sng" algn="ctr">
                      <a:solidFill>
                        <a:srgbClr val="EC7061"/>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Machine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lnL w="28575" cap="flat" cmpd="sng" algn="ctr">
                      <a:solidFill>
                        <a:srgbClr val="EC7061"/>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507636">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Scope</a:t>
                      </a:r>
                      <a:endParaRPr lang="en-US" altLang="zh-CN" sz="1400" b="0" kern="1200" dirty="0">
                        <a:solidFill>
                          <a:schemeClr val="bg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ysClr val="windowText" lastClr="000000"/>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N/A</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Subtask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Unit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Domain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Service level/Cross-domain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Public ICT infrastructure</a:t>
                      </a:r>
                      <a:endParaRPr lang="en-US" sz="1400" dirty="0">
                        <a:solidFill>
                          <a:schemeClr val="tx1"/>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a:txBody>
                  <a:tcPr marL="48388" marR="48388" marT="19043" marB="19043" anchor="ctr">
                    <a:lnL w="12700" cap="flat" cmpd="sng" algn="ctr">
                      <a:solidFill>
                        <a:srgbClr val="BAE6F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8635664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94E7DD-A03A-43AB-9B6D-13A841077258}"/>
              </a:ext>
            </a:extLst>
          </p:cNvPr>
          <p:cNvSpPr>
            <a:spLocks noGrp="1"/>
          </p:cNvSpPr>
          <p:nvPr>
            <p:ph type="title"/>
          </p:nvPr>
        </p:nvSpPr>
        <p:spPr/>
        <p:txBody>
          <a:bodyPr/>
          <a:lstStyle/>
          <a:p>
            <a:r>
              <a:rPr lang="en-US" smtClean="0">
                <a:sym typeface="Huawei Sans" panose="020C0503030203020204" pitchFamily="34" charset="0"/>
              </a:rPr>
              <a:t>Many Cases of AI-enabled Autonomous Driving Networks</a:t>
            </a:r>
            <a:endParaRPr lang="en-US" dirty="0">
              <a:sym typeface="Huawei Sans" panose="020C0503030203020204" pitchFamily="34" charset="0"/>
            </a:endParaRPr>
          </a:p>
        </p:txBody>
      </p:sp>
      <p:sp>
        <p:nvSpPr>
          <p:cNvPr id="347" name="椭圆 346">
            <a:extLst>
              <a:ext uri="{FF2B5EF4-FFF2-40B4-BE49-F238E27FC236}">
                <a16:creationId xmlns:a16="http://schemas.microsoft.com/office/drawing/2014/main" xmlns="" id="{EB360E8A-3DAF-408E-A861-B6A325877A3B}"/>
              </a:ext>
            </a:extLst>
          </p:cNvPr>
          <p:cNvSpPr/>
          <p:nvPr/>
        </p:nvSpPr>
        <p:spPr>
          <a:xfrm>
            <a:off x="10350749" y="4650184"/>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文本框 347">
            <a:extLst>
              <a:ext uri="{FF2B5EF4-FFF2-40B4-BE49-F238E27FC236}">
                <a16:creationId xmlns:a16="http://schemas.microsoft.com/office/drawing/2014/main" xmlns="" id="{B100787F-15AA-4F23-B5B2-29D18E7BC343}"/>
              </a:ext>
            </a:extLst>
          </p:cNvPr>
          <p:cNvSpPr txBox="1"/>
          <p:nvPr/>
        </p:nvSpPr>
        <p:spPr>
          <a:xfrm>
            <a:off x="10612007" y="4601589"/>
            <a:ext cx="128194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Network O&amp;M</a:t>
            </a:r>
          </a:p>
        </p:txBody>
      </p:sp>
      <p:sp>
        <p:nvSpPr>
          <p:cNvPr id="349" name="椭圆 348">
            <a:extLst>
              <a:ext uri="{FF2B5EF4-FFF2-40B4-BE49-F238E27FC236}">
                <a16:creationId xmlns:a16="http://schemas.microsoft.com/office/drawing/2014/main" xmlns="" id="{533BBC37-A00D-444A-92D1-265FDE876746}"/>
              </a:ext>
            </a:extLst>
          </p:cNvPr>
          <p:cNvSpPr/>
          <p:nvPr/>
        </p:nvSpPr>
        <p:spPr>
          <a:xfrm>
            <a:off x="10350749" y="4979476"/>
            <a:ext cx="261258" cy="272143"/>
          </a:xfrm>
          <a:prstGeom prst="ellipse">
            <a:avLst/>
          </a:prstGeom>
          <a:solidFill>
            <a:srgbClr val="666666"/>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文本框 349">
            <a:extLst>
              <a:ext uri="{FF2B5EF4-FFF2-40B4-BE49-F238E27FC236}">
                <a16:creationId xmlns:a16="http://schemas.microsoft.com/office/drawing/2014/main" xmlns="" id="{236AE706-7B1D-4CB3-893B-5D2CE59D698C}"/>
              </a:ext>
            </a:extLst>
          </p:cNvPr>
          <p:cNvSpPr txBox="1"/>
          <p:nvPr/>
        </p:nvSpPr>
        <p:spPr>
          <a:xfrm>
            <a:off x="10612007" y="4876453"/>
            <a:ext cx="127868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Planning &amp; Construction</a:t>
            </a:r>
          </a:p>
        </p:txBody>
      </p:sp>
      <p:sp>
        <p:nvSpPr>
          <p:cNvPr id="351" name="椭圆 350">
            <a:extLst>
              <a:ext uri="{FF2B5EF4-FFF2-40B4-BE49-F238E27FC236}">
                <a16:creationId xmlns:a16="http://schemas.microsoft.com/office/drawing/2014/main" xmlns="" id="{65680499-5B37-4F2D-96A2-BCFDEA5CE588}"/>
              </a:ext>
            </a:extLst>
          </p:cNvPr>
          <p:cNvSpPr/>
          <p:nvPr/>
        </p:nvSpPr>
        <p:spPr>
          <a:xfrm>
            <a:off x="10350749" y="5318131"/>
            <a:ext cx="261258" cy="272143"/>
          </a:xfrm>
          <a:prstGeom prst="ellipse">
            <a:avLst/>
          </a:prstGeom>
          <a:solidFill>
            <a:srgbClr val="BFD9D8"/>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文本框 351">
            <a:extLst>
              <a:ext uri="{FF2B5EF4-FFF2-40B4-BE49-F238E27FC236}">
                <a16:creationId xmlns:a16="http://schemas.microsoft.com/office/drawing/2014/main" xmlns="" id="{1031D07A-8CA0-47CE-8405-64CF8514F3C8}"/>
              </a:ext>
            </a:extLst>
          </p:cNvPr>
          <p:cNvSpPr txBox="1"/>
          <p:nvPr/>
        </p:nvSpPr>
        <p:spPr>
          <a:xfrm>
            <a:off x="10612007" y="5345736"/>
            <a:ext cx="105830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53" name="文本框 352">
            <a:extLst>
              <a:ext uri="{FF2B5EF4-FFF2-40B4-BE49-F238E27FC236}">
                <a16:creationId xmlns:a16="http://schemas.microsoft.com/office/drawing/2014/main" xmlns="" id="{B9DFF2E8-D626-4B92-AE7E-78C7DBDBAA77}"/>
              </a:ext>
            </a:extLst>
          </p:cNvPr>
          <p:cNvSpPr txBox="1"/>
          <p:nvPr/>
        </p:nvSpPr>
        <p:spPr>
          <a:xfrm>
            <a:off x="2386857" y="1861686"/>
            <a:ext cx="139249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Site maintenance</a:t>
            </a:r>
          </a:p>
        </p:txBody>
      </p:sp>
      <p:cxnSp>
        <p:nvCxnSpPr>
          <p:cNvPr id="354" name="直接箭头连接符 353">
            <a:extLst>
              <a:ext uri="{FF2B5EF4-FFF2-40B4-BE49-F238E27FC236}">
                <a16:creationId xmlns:a16="http://schemas.microsoft.com/office/drawing/2014/main" xmlns="" id="{7D7218D1-2592-4A6F-AF51-196225DB71D1}"/>
              </a:ext>
            </a:extLst>
          </p:cNvPr>
          <p:cNvCxnSpPr>
            <a:stCxn id="367" idx="0"/>
          </p:cNvCxnSpPr>
          <p:nvPr/>
        </p:nvCxnSpPr>
        <p:spPr>
          <a:xfrm flipV="1">
            <a:off x="1478648" y="1335447"/>
            <a:ext cx="0" cy="4450089"/>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sp>
        <p:nvSpPr>
          <p:cNvPr id="355" name="椭圆 354">
            <a:extLst>
              <a:ext uri="{FF2B5EF4-FFF2-40B4-BE49-F238E27FC236}">
                <a16:creationId xmlns:a16="http://schemas.microsoft.com/office/drawing/2014/main" xmlns="" id="{BD7E86C0-DE0A-4A0A-9D4C-8CB33F359BCD}"/>
              </a:ext>
            </a:extLst>
          </p:cNvPr>
          <p:cNvSpPr/>
          <p:nvPr/>
        </p:nvSpPr>
        <p:spPr>
          <a:xfrm>
            <a:off x="2847376" y="1574219"/>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椭圆 355">
            <a:extLst>
              <a:ext uri="{FF2B5EF4-FFF2-40B4-BE49-F238E27FC236}">
                <a16:creationId xmlns:a16="http://schemas.microsoft.com/office/drawing/2014/main" xmlns="" id="{8658FFDA-BBB6-443A-BEA6-AF4669BCA170}"/>
              </a:ext>
            </a:extLst>
          </p:cNvPr>
          <p:cNvSpPr/>
          <p:nvPr/>
        </p:nvSpPr>
        <p:spPr>
          <a:xfrm>
            <a:off x="1942226" y="2468442"/>
            <a:ext cx="261258" cy="272143"/>
          </a:xfrm>
          <a:prstGeom prst="ellipse">
            <a:avLst/>
          </a:prstGeom>
          <a:solidFill>
            <a:srgbClr val="666666"/>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椭圆 356">
            <a:extLst>
              <a:ext uri="{FF2B5EF4-FFF2-40B4-BE49-F238E27FC236}">
                <a16:creationId xmlns:a16="http://schemas.microsoft.com/office/drawing/2014/main" xmlns="" id="{963968E3-A640-4A5B-A484-ACEA94FE8235}"/>
              </a:ext>
            </a:extLst>
          </p:cNvPr>
          <p:cNvSpPr/>
          <p:nvPr/>
        </p:nvSpPr>
        <p:spPr>
          <a:xfrm>
            <a:off x="4011778" y="2565487"/>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椭圆 357">
            <a:extLst>
              <a:ext uri="{FF2B5EF4-FFF2-40B4-BE49-F238E27FC236}">
                <a16:creationId xmlns:a16="http://schemas.microsoft.com/office/drawing/2014/main" xmlns="" id="{F26BFDF4-EC0E-48D0-B84C-3C2FCE96CF02}"/>
              </a:ext>
            </a:extLst>
          </p:cNvPr>
          <p:cNvSpPr/>
          <p:nvPr/>
        </p:nvSpPr>
        <p:spPr>
          <a:xfrm>
            <a:off x="7688105" y="1664908"/>
            <a:ext cx="261258" cy="272143"/>
          </a:xfrm>
          <a:prstGeom prst="ellipse">
            <a:avLst/>
          </a:prstGeom>
          <a:solidFill>
            <a:srgbClr val="BFD9D8"/>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椭圆 358">
            <a:extLst>
              <a:ext uri="{FF2B5EF4-FFF2-40B4-BE49-F238E27FC236}">
                <a16:creationId xmlns:a16="http://schemas.microsoft.com/office/drawing/2014/main" xmlns="" id="{7FDA4497-95C9-42D2-B821-919AB7FCDE74}"/>
              </a:ext>
            </a:extLst>
          </p:cNvPr>
          <p:cNvSpPr/>
          <p:nvPr/>
        </p:nvSpPr>
        <p:spPr>
          <a:xfrm>
            <a:off x="2041239" y="4942915"/>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椭圆 359">
            <a:extLst>
              <a:ext uri="{FF2B5EF4-FFF2-40B4-BE49-F238E27FC236}">
                <a16:creationId xmlns:a16="http://schemas.microsoft.com/office/drawing/2014/main" xmlns="" id="{69A8E686-829B-4CCF-A500-9D35CA5DE412}"/>
              </a:ext>
            </a:extLst>
          </p:cNvPr>
          <p:cNvSpPr/>
          <p:nvPr/>
        </p:nvSpPr>
        <p:spPr>
          <a:xfrm>
            <a:off x="1940314" y="4350608"/>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椭圆 360">
            <a:extLst>
              <a:ext uri="{FF2B5EF4-FFF2-40B4-BE49-F238E27FC236}">
                <a16:creationId xmlns:a16="http://schemas.microsoft.com/office/drawing/2014/main" xmlns="" id="{7A9B4198-E8C0-49EE-A880-671AD1BD4CF6}"/>
              </a:ext>
            </a:extLst>
          </p:cNvPr>
          <p:cNvSpPr/>
          <p:nvPr/>
        </p:nvSpPr>
        <p:spPr>
          <a:xfrm>
            <a:off x="7367088" y="5250613"/>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椭圆 361">
            <a:extLst>
              <a:ext uri="{FF2B5EF4-FFF2-40B4-BE49-F238E27FC236}">
                <a16:creationId xmlns:a16="http://schemas.microsoft.com/office/drawing/2014/main" xmlns="" id="{B2B3BA8F-C1EE-456A-8A7A-F480BC0D8E8D}"/>
              </a:ext>
            </a:extLst>
          </p:cNvPr>
          <p:cNvSpPr/>
          <p:nvPr/>
        </p:nvSpPr>
        <p:spPr>
          <a:xfrm>
            <a:off x="7713521" y="3349433"/>
            <a:ext cx="261258" cy="272143"/>
          </a:xfrm>
          <a:prstGeom prst="ellipse">
            <a:avLst/>
          </a:prstGeom>
          <a:solidFill>
            <a:srgbClr val="BFD9D8"/>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椭圆 362">
            <a:extLst>
              <a:ext uri="{FF2B5EF4-FFF2-40B4-BE49-F238E27FC236}">
                <a16:creationId xmlns:a16="http://schemas.microsoft.com/office/drawing/2014/main" xmlns="" id="{43EE96C6-F1BB-46FE-80E0-11706B3E3B46}"/>
              </a:ext>
            </a:extLst>
          </p:cNvPr>
          <p:cNvSpPr/>
          <p:nvPr/>
        </p:nvSpPr>
        <p:spPr>
          <a:xfrm>
            <a:off x="4556223" y="3990960"/>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椭圆 363">
            <a:extLst>
              <a:ext uri="{FF2B5EF4-FFF2-40B4-BE49-F238E27FC236}">
                <a16:creationId xmlns:a16="http://schemas.microsoft.com/office/drawing/2014/main" xmlns="" id="{71DAC665-8AD6-489C-AFCA-4E1E11749371}"/>
              </a:ext>
            </a:extLst>
          </p:cNvPr>
          <p:cNvSpPr/>
          <p:nvPr/>
        </p:nvSpPr>
        <p:spPr>
          <a:xfrm>
            <a:off x="7166992" y="3171594"/>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椭圆 364">
            <a:extLst>
              <a:ext uri="{FF2B5EF4-FFF2-40B4-BE49-F238E27FC236}">
                <a16:creationId xmlns:a16="http://schemas.microsoft.com/office/drawing/2014/main" xmlns="" id="{5CA45BF8-2A18-451F-A6F6-A6D8528B3CC7}"/>
              </a:ext>
            </a:extLst>
          </p:cNvPr>
          <p:cNvSpPr/>
          <p:nvPr/>
        </p:nvSpPr>
        <p:spPr>
          <a:xfrm>
            <a:off x="7186009" y="4078465"/>
            <a:ext cx="261258" cy="272143"/>
          </a:xfrm>
          <a:prstGeom prst="ellipse">
            <a:avLst/>
          </a:prstGeom>
          <a:solidFill>
            <a:srgbClr val="BFD9D8"/>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文本框 365">
            <a:extLst>
              <a:ext uri="{FF2B5EF4-FFF2-40B4-BE49-F238E27FC236}">
                <a16:creationId xmlns:a16="http://schemas.microsoft.com/office/drawing/2014/main" xmlns="" id="{2DBFB87E-EBAB-4FD1-B865-40BCFA0A519A}"/>
              </a:ext>
            </a:extLst>
          </p:cNvPr>
          <p:cNvSpPr txBox="1"/>
          <p:nvPr/>
        </p:nvSpPr>
        <p:spPr>
          <a:xfrm>
            <a:off x="4968231" y="6071672"/>
            <a:ext cx="1005403" cy="338554"/>
          </a:xfrm>
          <a:prstGeom prst="rect">
            <a:avLst/>
          </a:prstGeom>
          <a:noFill/>
          <a:ln>
            <a:noFill/>
            <a:headEnd type="none" w="med" len="med"/>
            <a:tailEnd type="none" w="med" len="med"/>
          </a:ln>
        </p:spPr>
        <p:txBody>
          <a:bodyPr vert="horz"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Application field</a:t>
            </a:r>
          </a:p>
        </p:txBody>
      </p:sp>
      <p:sp>
        <p:nvSpPr>
          <p:cNvPr id="367" name="任意多边形 35">
            <a:extLst>
              <a:ext uri="{FF2B5EF4-FFF2-40B4-BE49-F238E27FC236}">
                <a16:creationId xmlns:a16="http://schemas.microsoft.com/office/drawing/2014/main" xmlns="" id="{C3E78232-849C-453B-84CB-27B917B3559B}"/>
              </a:ext>
            </a:extLst>
          </p:cNvPr>
          <p:cNvSpPr/>
          <p:nvPr/>
        </p:nvSpPr>
        <p:spPr>
          <a:xfrm>
            <a:off x="1478648" y="5785536"/>
            <a:ext cx="3337926" cy="233977"/>
          </a:xfrm>
          <a:custGeom>
            <a:avLst/>
            <a:gdLst>
              <a:gd name="connsiteX0" fmla="*/ 0 w 3337926"/>
              <a:gd name="connsiteY0" fmla="*/ 0 h 233977"/>
              <a:gd name="connsiteX1" fmla="*/ 3220938 w 3337926"/>
              <a:gd name="connsiteY1" fmla="*/ 0 h 233977"/>
              <a:gd name="connsiteX2" fmla="*/ 3337926 w 3337926"/>
              <a:gd name="connsiteY2" fmla="*/ 116989 h 233977"/>
              <a:gd name="connsiteX3" fmla="*/ 3220938 w 3337926"/>
              <a:gd name="connsiteY3" fmla="*/ 233977 h 233977"/>
              <a:gd name="connsiteX4" fmla="*/ 0 w 3337926"/>
              <a:gd name="connsiteY4" fmla="*/ 233977 h 233977"/>
              <a:gd name="connsiteX5" fmla="*/ 0 w 3337926"/>
              <a:gd name="connsiteY5" fmla="*/ 0 h 23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7926" h="233977">
                <a:moveTo>
                  <a:pt x="0" y="0"/>
                </a:moveTo>
                <a:lnTo>
                  <a:pt x="3220938" y="0"/>
                </a:lnTo>
                <a:lnTo>
                  <a:pt x="3337926" y="116989"/>
                </a:lnTo>
                <a:lnTo>
                  <a:pt x="3220938" y="233977"/>
                </a:lnTo>
                <a:lnTo>
                  <a:pt x="0" y="233977"/>
                </a:lnTo>
                <a:lnTo>
                  <a:pt x="0" y="0"/>
                </a:lnTo>
                <a:close/>
              </a:path>
            </a:pathLst>
          </a:custGeom>
          <a:solidFill>
            <a:srgbClr val="00B0F0"/>
          </a:solidFill>
          <a:ln w="12700" cap="flat" cmpd="sng" algn="ctr">
            <a:noFill/>
            <a:prstDash val="solid"/>
            <a:miter lim="800000"/>
            <a:headEnd type="none" w="med" len="med"/>
            <a:tailEnd type="none" w="med" len="med"/>
          </a:ln>
          <a:effectLst/>
        </p:spPr>
        <p:txBody>
          <a:bodyPr spcFirstLastPara="0" vert="horz" wrap="square" lIns="58674" tIns="29337" rIns="73163" bIns="29337" numCol="1" spcCol="1270" anchor="ctr" anchorCtr="0">
            <a:noAutofit/>
          </a:bodyPr>
          <a:lstStyle/>
          <a:p>
            <a:pPr marL="0" marR="0" lvl="0" indent="0" algn="ctr" defTabSz="488950" eaLnBrk="1" fontAlgn="ctr" latinLnBrk="0" hangingPunct="1">
              <a:lnSpc>
                <a:spcPct val="90000"/>
              </a:lnSpc>
              <a:spcBef>
                <a:spcPct val="0"/>
              </a:spcBef>
              <a:spcAft>
                <a:spcPct val="35000"/>
              </a:spcAft>
              <a:buClrTx/>
              <a:buSzTx/>
              <a:buFontTx/>
              <a:buNone/>
              <a:tabLst/>
              <a:defRPr/>
            </a:pP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任意多边形 36">
            <a:extLst>
              <a:ext uri="{FF2B5EF4-FFF2-40B4-BE49-F238E27FC236}">
                <a16:creationId xmlns:a16="http://schemas.microsoft.com/office/drawing/2014/main" xmlns="" id="{D370CCE5-B01D-4C5F-AB9B-86B98E1A2D3B}"/>
              </a:ext>
            </a:extLst>
          </p:cNvPr>
          <p:cNvSpPr/>
          <p:nvPr/>
        </p:nvSpPr>
        <p:spPr>
          <a:xfrm>
            <a:off x="4170255" y="5785536"/>
            <a:ext cx="3337926" cy="233977"/>
          </a:xfrm>
          <a:custGeom>
            <a:avLst/>
            <a:gdLst>
              <a:gd name="connsiteX0" fmla="*/ 0 w 3337926"/>
              <a:gd name="connsiteY0" fmla="*/ 0 h 233977"/>
              <a:gd name="connsiteX1" fmla="*/ 3220938 w 3337926"/>
              <a:gd name="connsiteY1" fmla="*/ 0 h 233977"/>
              <a:gd name="connsiteX2" fmla="*/ 3337926 w 3337926"/>
              <a:gd name="connsiteY2" fmla="*/ 116989 h 233977"/>
              <a:gd name="connsiteX3" fmla="*/ 3220938 w 3337926"/>
              <a:gd name="connsiteY3" fmla="*/ 233977 h 233977"/>
              <a:gd name="connsiteX4" fmla="*/ 0 w 3337926"/>
              <a:gd name="connsiteY4" fmla="*/ 233977 h 233977"/>
              <a:gd name="connsiteX5" fmla="*/ 116989 w 3337926"/>
              <a:gd name="connsiteY5" fmla="*/ 116989 h 233977"/>
              <a:gd name="connsiteX6" fmla="*/ 0 w 3337926"/>
              <a:gd name="connsiteY6" fmla="*/ 0 h 23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7926" h="233977">
                <a:moveTo>
                  <a:pt x="0" y="0"/>
                </a:moveTo>
                <a:lnTo>
                  <a:pt x="3220938" y="0"/>
                </a:lnTo>
                <a:lnTo>
                  <a:pt x="3337926" y="116989"/>
                </a:lnTo>
                <a:lnTo>
                  <a:pt x="3220938" y="233977"/>
                </a:lnTo>
                <a:lnTo>
                  <a:pt x="0" y="233977"/>
                </a:lnTo>
                <a:lnTo>
                  <a:pt x="116989" y="116989"/>
                </a:lnTo>
                <a:lnTo>
                  <a:pt x="0" y="0"/>
                </a:lnTo>
                <a:close/>
              </a:path>
            </a:pathLst>
          </a:custGeom>
          <a:solidFill>
            <a:srgbClr val="FFD17D"/>
          </a:solidFill>
          <a:ln w="12700" cap="flat" cmpd="sng" algn="ctr">
            <a:solidFill>
              <a:sysClr val="window" lastClr="FFFFFF">
                <a:hueOff val="0"/>
                <a:satOff val="0"/>
                <a:lumOff val="0"/>
                <a:alphaOff val="0"/>
              </a:sysClr>
            </a:solidFill>
            <a:prstDash val="solid"/>
            <a:miter lim="800000"/>
            <a:headEnd type="none" w="med" len="med"/>
            <a:tailEnd type="none" w="med" len="med"/>
          </a:ln>
          <a:effectLst/>
        </p:spPr>
        <p:txBody>
          <a:bodyPr spcFirstLastPara="0" vert="horz" wrap="square" lIns="160995" tIns="29337" rIns="131657" bIns="29337" numCol="1" spcCol="1270" anchor="ctr" anchorCtr="0">
            <a:noAutofit/>
          </a:bodyPr>
          <a:lstStyle/>
          <a:p>
            <a:pPr marL="0" marR="0" lvl="0" indent="0" algn="ctr" defTabSz="488950" eaLnBrk="1" fontAlgn="ctr" latinLnBrk="0" hangingPunct="1">
              <a:lnSpc>
                <a:spcPct val="90000"/>
              </a:lnSpc>
              <a:spcBef>
                <a:spcPct val="0"/>
              </a:spcBef>
              <a:spcAft>
                <a:spcPct val="35000"/>
              </a:spcAft>
              <a:buClrTx/>
              <a:buSzTx/>
              <a:buFontTx/>
              <a:buNone/>
              <a:tabLst/>
              <a:defRPr/>
            </a:pP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任意多边形 37">
            <a:extLst>
              <a:ext uri="{FF2B5EF4-FFF2-40B4-BE49-F238E27FC236}">
                <a16:creationId xmlns:a16="http://schemas.microsoft.com/office/drawing/2014/main" xmlns="" id="{CDBB7441-648B-4013-85FF-95C5003A9714}"/>
              </a:ext>
            </a:extLst>
          </p:cNvPr>
          <p:cNvSpPr/>
          <p:nvPr/>
        </p:nvSpPr>
        <p:spPr>
          <a:xfrm>
            <a:off x="6840596" y="5785536"/>
            <a:ext cx="3337926" cy="233977"/>
          </a:xfrm>
          <a:custGeom>
            <a:avLst/>
            <a:gdLst>
              <a:gd name="connsiteX0" fmla="*/ 0 w 3337926"/>
              <a:gd name="connsiteY0" fmla="*/ 0 h 233977"/>
              <a:gd name="connsiteX1" fmla="*/ 3220938 w 3337926"/>
              <a:gd name="connsiteY1" fmla="*/ 0 h 233977"/>
              <a:gd name="connsiteX2" fmla="*/ 3337926 w 3337926"/>
              <a:gd name="connsiteY2" fmla="*/ 116989 h 233977"/>
              <a:gd name="connsiteX3" fmla="*/ 3220938 w 3337926"/>
              <a:gd name="connsiteY3" fmla="*/ 233977 h 233977"/>
              <a:gd name="connsiteX4" fmla="*/ 0 w 3337926"/>
              <a:gd name="connsiteY4" fmla="*/ 233977 h 233977"/>
              <a:gd name="connsiteX5" fmla="*/ 116989 w 3337926"/>
              <a:gd name="connsiteY5" fmla="*/ 116989 h 233977"/>
              <a:gd name="connsiteX6" fmla="*/ 0 w 3337926"/>
              <a:gd name="connsiteY6" fmla="*/ 0 h 23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7926" h="233977">
                <a:moveTo>
                  <a:pt x="0" y="0"/>
                </a:moveTo>
                <a:lnTo>
                  <a:pt x="3220938" y="0"/>
                </a:lnTo>
                <a:lnTo>
                  <a:pt x="3337926" y="116989"/>
                </a:lnTo>
                <a:lnTo>
                  <a:pt x="3220938" y="233977"/>
                </a:lnTo>
                <a:lnTo>
                  <a:pt x="0" y="233977"/>
                </a:lnTo>
                <a:lnTo>
                  <a:pt x="116989" y="116989"/>
                </a:lnTo>
                <a:lnTo>
                  <a:pt x="0" y="0"/>
                </a:lnTo>
                <a:close/>
              </a:path>
            </a:pathLst>
          </a:custGeom>
          <a:solidFill>
            <a:srgbClr val="8BC9A0"/>
          </a:solidFill>
          <a:ln w="12700" cap="flat" cmpd="sng" algn="ctr">
            <a:solidFill>
              <a:sysClr val="window" lastClr="FFFFFF">
                <a:hueOff val="0"/>
                <a:satOff val="0"/>
                <a:lumOff val="0"/>
                <a:alphaOff val="0"/>
              </a:sysClr>
            </a:solidFill>
            <a:prstDash val="solid"/>
            <a:miter lim="800000"/>
            <a:headEnd type="none" w="med" len="med"/>
            <a:tailEnd type="none" w="med" len="med"/>
          </a:ln>
          <a:effectLst/>
        </p:spPr>
        <p:txBody>
          <a:bodyPr spcFirstLastPara="0" vert="horz" wrap="square" lIns="160995" tIns="29337" rIns="131657" bIns="29337" numCol="1" spcCol="1270" anchor="ctr" anchorCtr="0">
            <a:noAutofit/>
          </a:bodyPr>
          <a:lstStyle/>
          <a:p>
            <a:pPr marL="0" marR="0" lvl="0" indent="0" algn="ctr" defTabSz="488950" eaLnBrk="1" fontAlgn="ctr" latinLnBrk="0" hangingPunct="1">
              <a:lnSpc>
                <a:spcPct val="90000"/>
              </a:lnSpc>
              <a:spcBef>
                <a:spcPct val="0"/>
              </a:spcBef>
              <a:spcAft>
                <a:spcPct val="35000"/>
              </a:spcAft>
              <a:buClrTx/>
              <a:buSzTx/>
              <a:buFontTx/>
              <a:buNone/>
              <a:tabLst/>
              <a:defRPr/>
            </a:pP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0" name="直接箭头连接符 369">
            <a:extLst>
              <a:ext uri="{FF2B5EF4-FFF2-40B4-BE49-F238E27FC236}">
                <a16:creationId xmlns:a16="http://schemas.microsoft.com/office/drawing/2014/main" xmlns="" id="{BBCD2AD0-DC98-47AB-BFDA-E8A5C0A2CBC7}"/>
              </a:ext>
            </a:extLst>
          </p:cNvPr>
          <p:cNvCxnSpPr/>
          <p:nvPr/>
        </p:nvCxnSpPr>
        <p:spPr>
          <a:xfrm flipH="1" flipV="1">
            <a:off x="4119516" y="1371019"/>
            <a:ext cx="13583" cy="4414518"/>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cxnSp>
        <p:nvCxnSpPr>
          <p:cNvPr id="371" name="直接箭头连接符 370">
            <a:extLst>
              <a:ext uri="{FF2B5EF4-FFF2-40B4-BE49-F238E27FC236}">
                <a16:creationId xmlns:a16="http://schemas.microsoft.com/office/drawing/2014/main" xmlns="" id="{366C4D8B-1EC2-4061-A43E-401E69CFF52A}"/>
              </a:ext>
            </a:extLst>
          </p:cNvPr>
          <p:cNvCxnSpPr>
            <a:stCxn id="369" idx="0"/>
          </p:cNvCxnSpPr>
          <p:nvPr/>
        </p:nvCxnSpPr>
        <p:spPr>
          <a:xfrm flipV="1">
            <a:off x="6840596" y="1381709"/>
            <a:ext cx="907" cy="4403827"/>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cxnSp>
        <p:nvCxnSpPr>
          <p:cNvPr id="372" name="直接箭头连接符 371">
            <a:extLst>
              <a:ext uri="{FF2B5EF4-FFF2-40B4-BE49-F238E27FC236}">
                <a16:creationId xmlns:a16="http://schemas.microsoft.com/office/drawing/2014/main" xmlns="" id="{5B7942C2-81C1-402B-884A-62EF735E778C}"/>
              </a:ext>
            </a:extLst>
          </p:cNvPr>
          <p:cNvCxnSpPr/>
          <p:nvPr/>
        </p:nvCxnSpPr>
        <p:spPr>
          <a:xfrm>
            <a:off x="1478648" y="4198862"/>
            <a:ext cx="8568384" cy="10690"/>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cxnSp>
        <p:nvCxnSpPr>
          <p:cNvPr id="373" name="直接箭头连接符 372">
            <a:extLst>
              <a:ext uri="{FF2B5EF4-FFF2-40B4-BE49-F238E27FC236}">
                <a16:creationId xmlns:a16="http://schemas.microsoft.com/office/drawing/2014/main" xmlns="" id="{CBA8B245-9AFA-48F6-A795-A1DE71DE74D9}"/>
              </a:ext>
            </a:extLst>
          </p:cNvPr>
          <p:cNvCxnSpPr/>
          <p:nvPr/>
        </p:nvCxnSpPr>
        <p:spPr>
          <a:xfrm>
            <a:off x="1496881" y="1371019"/>
            <a:ext cx="8568384" cy="10690"/>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cxnSp>
        <p:nvCxnSpPr>
          <p:cNvPr id="374" name="直接箭头连接符 373">
            <a:extLst>
              <a:ext uri="{FF2B5EF4-FFF2-40B4-BE49-F238E27FC236}">
                <a16:creationId xmlns:a16="http://schemas.microsoft.com/office/drawing/2014/main" xmlns="" id="{EF83D273-4E06-4428-8419-1EB646114E46}"/>
              </a:ext>
            </a:extLst>
          </p:cNvPr>
          <p:cNvCxnSpPr>
            <a:stCxn id="369" idx="1"/>
          </p:cNvCxnSpPr>
          <p:nvPr/>
        </p:nvCxnSpPr>
        <p:spPr>
          <a:xfrm flipH="1" flipV="1">
            <a:off x="10047032" y="1371019"/>
            <a:ext cx="14502" cy="4414517"/>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sp>
        <p:nvSpPr>
          <p:cNvPr id="375" name="椭圆 374">
            <a:extLst>
              <a:ext uri="{FF2B5EF4-FFF2-40B4-BE49-F238E27FC236}">
                <a16:creationId xmlns:a16="http://schemas.microsoft.com/office/drawing/2014/main" xmlns="" id="{6517170D-9D3E-4868-B3C1-CEF45C420DC4}"/>
              </a:ext>
            </a:extLst>
          </p:cNvPr>
          <p:cNvSpPr/>
          <p:nvPr/>
        </p:nvSpPr>
        <p:spPr>
          <a:xfrm>
            <a:off x="3242646" y="2857120"/>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椭圆 375">
            <a:extLst>
              <a:ext uri="{FF2B5EF4-FFF2-40B4-BE49-F238E27FC236}">
                <a16:creationId xmlns:a16="http://schemas.microsoft.com/office/drawing/2014/main" xmlns="" id="{3A3D819D-4551-4CC8-ACB7-27A9F89402AA}"/>
              </a:ext>
            </a:extLst>
          </p:cNvPr>
          <p:cNvSpPr/>
          <p:nvPr/>
        </p:nvSpPr>
        <p:spPr>
          <a:xfrm>
            <a:off x="3211254" y="3538116"/>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椭圆 376">
            <a:extLst>
              <a:ext uri="{FF2B5EF4-FFF2-40B4-BE49-F238E27FC236}">
                <a16:creationId xmlns:a16="http://schemas.microsoft.com/office/drawing/2014/main" xmlns="" id="{9DC502F9-DF87-4C5E-9A66-934AC3E3B2F3}"/>
              </a:ext>
            </a:extLst>
          </p:cNvPr>
          <p:cNvSpPr/>
          <p:nvPr/>
        </p:nvSpPr>
        <p:spPr>
          <a:xfrm>
            <a:off x="1811597" y="3642856"/>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椭圆 377">
            <a:extLst>
              <a:ext uri="{FF2B5EF4-FFF2-40B4-BE49-F238E27FC236}">
                <a16:creationId xmlns:a16="http://schemas.microsoft.com/office/drawing/2014/main" xmlns="" id="{9DCD6691-244C-4C15-80F9-C9F9F3A23CA3}"/>
              </a:ext>
            </a:extLst>
          </p:cNvPr>
          <p:cNvSpPr/>
          <p:nvPr/>
        </p:nvSpPr>
        <p:spPr>
          <a:xfrm>
            <a:off x="4025668" y="3077290"/>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椭圆 378">
            <a:extLst>
              <a:ext uri="{FF2B5EF4-FFF2-40B4-BE49-F238E27FC236}">
                <a16:creationId xmlns:a16="http://schemas.microsoft.com/office/drawing/2014/main" xmlns="" id="{427EF8E1-90CB-4099-8610-1AB337B6E267}"/>
              </a:ext>
            </a:extLst>
          </p:cNvPr>
          <p:cNvSpPr/>
          <p:nvPr/>
        </p:nvSpPr>
        <p:spPr>
          <a:xfrm>
            <a:off x="4093364" y="4660104"/>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椭圆 379">
            <a:extLst>
              <a:ext uri="{FF2B5EF4-FFF2-40B4-BE49-F238E27FC236}">
                <a16:creationId xmlns:a16="http://schemas.microsoft.com/office/drawing/2014/main" xmlns="" id="{6EE68A7E-7DA8-4D6C-8F03-C016BC560490}"/>
              </a:ext>
            </a:extLst>
          </p:cNvPr>
          <p:cNvSpPr/>
          <p:nvPr/>
        </p:nvSpPr>
        <p:spPr>
          <a:xfrm>
            <a:off x="6098484" y="4561843"/>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椭圆 380">
            <a:extLst>
              <a:ext uri="{FF2B5EF4-FFF2-40B4-BE49-F238E27FC236}">
                <a16:creationId xmlns:a16="http://schemas.microsoft.com/office/drawing/2014/main" xmlns="" id="{55B6149C-4D1B-4391-9A82-E66754F46C05}"/>
              </a:ext>
            </a:extLst>
          </p:cNvPr>
          <p:cNvSpPr/>
          <p:nvPr/>
        </p:nvSpPr>
        <p:spPr>
          <a:xfrm>
            <a:off x="4852830" y="5200109"/>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椭圆 381">
            <a:extLst>
              <a:ext uri="{FF2B5EF4-FFF2-40B4-BE49-F238E27FC236}">
                <a16:creationId xmlns:a16="http://schemas.microsoft.com/office/drawing/2014/main" xmlns="" id="{C4C05403-20D4-4E85-B566-54FA4FE404D1}"/>
              </a:ext>
            </a:extLst>
          </p:cNvPr>
          <p:cNvSpPr/>
          <p:nvPr/>
        </p:nvSpPr>
        <p:spPr>
          <a:xfrm>
            <a:off x="8759447" y="4794920"/>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椭圆 382">
            <a:extLst>
              <a:ext uri="{FF2B5EF4-FFF2-40B4-BE49-F238E27FC236}">
                <a16:creationId xmlns:a16="http://schemas.microsoft.com/office/drawing/2014/main" xmlns="" id="{1DA09795-5AEA-42ED-B294-4289BA80AF79}"/>
              </a:ext>
            </a:extLst>
          </p:cNvPr>
          <p:cNvSpPr/>
          <p:nvPr/>
        </p:nvSpPr>
        <p:spPr>
          <a:xfrm>
            <a:off x="6006398" y="2135255"/>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椭圆 383">
            <a:extLst>
              <a:ext uri="{FF2B5EF4-FFF2-40B4-BE49-F238E27FC236}">
                <a16:creationId xmlns:a16="http://schemas.microsoft.com/office/drawing/2014/main" xmlns="" id="{7EC49BF4-02DC-4B2A-8D39-8C2AB62DD852}"/>
              </a:ext>
            </a:extLst>
          </p:cNvPr>
          <p:cNvSpPr/>
          <p:nvPr/>
        </p:nvSpPr>
        <p:spPr>
          <a:xfrm>
            <a:off x="4734043" y="3410548"/>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椭圆 384">
            <a:extLst>
              <a:ext uri="{FF2B5EF4-FFF2-40B4-BE49-F238E27FC236}">
                <a16:creationId xmlns:a16="http://schemas.microsoft.com/office/drawing/2014/main" xmlns="" id="{9D399871-FCEB-4623-8B93-2ED08400F2B3}"/>
              </a:ext>
            </a:extLst>
          </p:cNvPr>
          <p:cNvSpPr/>
          <p:nvPr/>
        </p:nvSpPr>
        <p:spPr>
          <a:xfrm>
            <a:off x="6152118" y="2837630"/>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椭圆 385">
            <a:extLst>
              <a:ext uri="{FF2B5EF4-FFF2-40B4-BE49-F238E27FC236}">
                <a16:creationId xmlns:a16="http://schemas.microsoft.com/office/drawing/2014/main" xmlns="" id="{B17A805B-4ABD-44E5-A28E-4D7DA3015C11}"/>
              </a:ext>
            </a:extLst>
          </p:cNvPr>
          <p:cNvSpPr/>
          <p:nvPr/>
        </p:nvSpPr>
        <p:spPr>
          <a:xfrm>
            <a:off x="8689580" y="2260858"/>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椭圆 386">
            <a:extLst>
              <a:ext uri="{FF2B5EF4-FFF2-40B4-BE49-F238E27FC236}">
                <a16:creationId xmlns:a16="http://schemas.microsoft.com/office/drawing/2014/main" xmlns="" id="{654CED30-EF6D-4C67-86A0-18A91EE1429E}"/>
              </a:ext>
            </a:extLst>
          </p:cNvPr>
          <p:cNvSpPr/>
          <p:nvPr/>
        </p:nvSpPr>
        <p:spPr>
          <a:xfrm>
            <a:off x="9041227" y="3089489"/>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椭圆 387">
            <a:extLst>
              <a:ext uri="{FF2B5EF4-FFF2-40B4-BE49-F238E27FC236}">
                <a16:creationId xmlns:a16="http://schemas.microsoft.com/office/drawing/2014/main" xmlns="" id="{312C7F20-5410-4AA2-A38F-250D174B6692}"/>
              </a:ext>
            </a:extLst>
          </p:cNvPr>
          <p:cNvSpPr/>
          <p:nvPr/>
        </p:nvSpPr>
        <p:spPr>
          <a:xfrm>
            <a:off x="2070943" y="3105041"/>
            <a:ext cx="261258" cy="272143"/>
          </a:xfrm>
          <a:prstGeom prst="ellipse">
            <a:avLst/>
          </a:prstGeom>
          <a:solidFill>
            <a:srgbClr val="666666"/>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椭圆 388">
            <a:extLst>
              <a:ext uri="{FF2B5EF4-FFF2-40B4-BE49-F238E27FC236}">
                <a16:creationId xmlns:a16="http://schemas.microsoft.com/office/drawing/2014/main" xmlns="" id="{D1E0104B-AEAD-4649-A2C8-1DB365E77F0F}"/>
              </a:ext>
            </a:extLst>
          </p:cNvPr>
          <p:cNvSpPr/>
          <p:nvPr/>
        </p:nvSpPr>
        <p:spPr>
          <a:xfrm>
            <a:off x="3487202" y="5332809"/>
            <a:ext cx="261258" cy="272143"/>
          </a:xfrm>
          <a:prstGeom prst="ellipse">
            <a:avLst/>
          </a:prstGeom>
          <a:solidFill>
            <a:srgbClr val="666666"/>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椭圆 389">
            <a:extLst>
              <a:ext uri="{FF2B5EF4-FFF2-40B4-BE49-F238E27FC236}">
                <a16:creationId xmlns:a16="http://schemas.microsoft.com/office/drawing/2014/main" xmlns="" id="{56C6E22A-EED8-4A5B-BD4F-6905FFA32554}"/>
              </a:ext>
            </a:extLst>
          </p:cNvPr>
          <p:cNvSpPr/>
          <p:nvPr/>
        </p:nvSpPr>
        <p:spPr>
          <a:xfrm>
            <a:off x="4035584" y="1781675"/>
            <a:ext cx="261258" cy="272143"/>
          </a:xfrm>
          <a:prstGeom prst="ellipse">
            <a:avLst/>
          </a:prstGeom>
          <a:solidFill>
            <a:srgbClr val="666666"/>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椭圆 390">
            <a:extLst>
              <a:ext uri="{FF2B5EF4-FFF2-40B4-BE49-F238E27FC236}">
                <a16:creationId xmlns:a16="http://schemas.microsoft.com/office/drawing/2014/main" xmlns="" id="{0437214B-C69F-458B-A5AB-FE209472E9EC}"/>
              </a:ext>
            </a:extLst>
          </p:cNvPr>
          <p:cNvSpPr/>
          <p:nvPr/>
        </p:nvSpPr>
        <p:spPr>
          <a:xfrm>
            <a:off x="7170227" y="2540892"/>
            <a:ext cx="261258" cy="272143"/>
          </a:xfrm>
          <a:prstGeom prst="ellipse">
            <a:avLst/>
          </a:prstGeom>
          <a:solidFill>
            <a:srgbClr val="BFD9D8"/>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2" name="直接箭头连接符 391">
            <a:extLst>
              <a:ext uri="{FF2B5EF4-FFF2-40B4-BE49-F238E27FC236}">
                <a16:creationId xmlns:a16="http://schemas.microsoft.com/office/drawing/2014/main" xmlns="" id="{4F8CB829-15F1-4FAC-AC49-230BC6031D23}"/>
              </a:ext>
            </a:extLst>
          </p:cNvPr>
          <p:cNvCxnSpPr/>
          <p:nvPr/>
        </p:nvCxnSpPr>
        <p:spPr>
          <a:xfrm>
            <a:off x="1496881" y="2816200"/>
            <a:ext cx="8568384" cy="10690"/>
          </a:xfrm>
          <a:prstGeom prst="straightConnector1">
            <a:avLst/>
          </a:prstGeom>
          <a:noFill/>
          <a:ln w="19050" cap="flat" cmpd="sng" algn="ctr">
            <a:solidFill>
              <a:sysClr val="window" lastClr="FFFFFF">
                <a:lumMod val="50000"/>
              </a:sysClr>
            </a:solidFill>
            <a:prstDash val="sysDot"/>
            <a:miter lim="800000"/>
            <a:headEnd type="none" w="med" len="med"/>
            <a:tailEnd type="none" w="med" len="med"/>
          </a:ln>
          <a:effectLst/>
        </p:spPr>
      </p:cxnSp>
      <p:sp>
        <p:nvSpPr>
          <p:cNvPr id="393" name="文本框 392">
            <a:extLst>
              <a:ext uri="{FF2B5EF4-FFF2-40B4-BE49-F238E27FC236}">
                <a16:creationId xmlns:a16="http://schemas.microsoft.com/office/drawing/2014/main" xmlns="" id="{E8F06240-C09B-402F-83E4-1F3609B0FCE2}"/>
              </a:ext>
            </a:extLst>
          </p:cNvPr>
          <p:cNvSpPr txBox="1"/>
          <p:nvPr/>
        </p:nvSpPr>
        <p:spPr>
          <a:xfrm>
            <a:off x="6731000" y="6160435"/>
            <a:ext cx="5335662" cy="276999"/>
          </a:xfrm>
          <a:prstGeom prst="rect">
            <a:avLst/>
          </a:prstGeom>
          <a:noFill/>
        </p:spPr>
        <p:txBody>
          <a:bodyPr vert="horz"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*Centralized functions that monitors across core and access networks </a:t>
            </a:r>
          </a:p>
        </p:txBody>
      </p:sp>
      <p:sp>
        <p:nvSpPr>
          <p:cNvPr id="394" name="文本框 393">
            <a:extLst>
              <a:ext uri="{FF2B5EF4-FFF2-40B4-BE49-F238E27FC236}">
                <a16:creationId xmlns:a16="http://schemas.microsoft.com/office/drawing/2014/main" xmlns="" id="{B2D20072-C3CA-441F-B986-F262B7CDA3CB}"/>
              </a:ext>
            </a:extLst>
          </p:cNvPr>
          <p:cNvSpPr txBox="1"/>
          <p:nvPr/>
        </p:nvSpPr>
        <p:spPr>
          <a:xfrm>
            <a:off x="2173048" y="2502648"/>
            <a:ext cx="1217142"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RAN planning</a:t>
            </a:r>
          </a:p>
        </p:txBody>
      </p:sp>
      <p:sp>
        <p:nvSpPr>
          <p:cNvPr id="395" name="文本框 394">
            <a:extLst>
              <a:ext uri="{FF2B5EF4-FFF2-40B4-BE49-F238E27FC236}">
                <a16:creationId xmlns:a16="http://schemas.microsoft.com/office/drawing/2014/main" xmlns="" id="{473C86B9-FC0E-4406-9C40-1F26C4FCB2CD}"/>
              </a:ext>
            </a:extLst>
          </p:cNvPr>
          <p:cNvSpPr txBox="1"/>
          <p:nvPr/>
        </p:nvSpPr>
        <p:spPr>
          <a:xfrm>
            <a:off x="1488402" y="3201965"/>
            <a:ext cx="1296002"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Fiber deployment</a:t>
            </a:r>
          </a:p>
        </p:txBody>
      </p:sp>
      <p:sp>
        <p:nvSpPr>
          <p:cNvPr id="396" name="文本框 395">
            <a:extLst>
              <a:ext uri="{FF2B5EF4-FFF2-40B4-BE49-F238E27FC236}">
                <a16:creationId xmlns:a16="http://schemas.microsoft.com/office/drawing/2014/main" xmlns="" id="{084D5EA3-56CE-43CD-98AD-B78BA299589F}"/>
              </a:ext>
            </a:extLst>
          </p:cNvPr>
          <p:cNvSpPr txBox="1"/>
          <p:nvPr/>
        </p:nvSpPr>
        <p:spPr>
          <a:xfrm>
            <a:off x="1460228" y="3815831"/>
            <a:ext cx="111035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Site energy efficiency</a:t>
            </a:r>
          </a:p>
        </p:txBody>
      </p:sp>
      <p:sp>
        <p:nvSpPr>
          <p:cNvPr id="397" name="文本框 396">
            <a:extLst>
              <a:ext uri="{FF2B5EF4-FFF2-40B4-BE49-F238E27FC236}">
                <a16:creationId xmlns:a16="http://schemas.microsoft.com/office/drawing/2014/main" xmlns="" id="{56AFFC08-91A7-4684-A82E-39F9BA1DDDA3}"/>
              </a:ext>
            </a:extLst>
          </p:cNvPr>
          <p:cNvSpPr txBox="1"/>
          <p:nvPr/>
        </p:nvSpPr>
        <p:spPr>
          <a:xfrm>
            <a:off x="2248515" y="4268385"/>
            <a:ext cx="168988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Site energy efficiency RAN model</a:t>
            </a:r>
          </a:p>
        </p:txBody>
      </p:sp>
      <p:sp>
        <p:nvSpPr>
          <p:cNvPr id="398" name="文本框 397">
            <a:extLst>
              <a:ext uri="{FF2B5EF4-FFF2-40B4-BE49-F238E27FC236}">
                <a16:creationId xmlns:a16="http://schemas.microsoft.com/office/drawing/2014/main" xmlns="" id="{89EF3662-B1DF-4695-9E30-9D160FFBB635}"/>
              </a:ext>
            </a:extLst>
          </p:cNvPr>
          <p:cNvSpPr txBox="1"/>
          <p:nvPr/>
        </p:nvSpPr>
        <p:spPr>
          <a:xfrm>
            <a:off x="931717" y="4787623"/>
            <a:ext cx="461665" cy="784830"/>
          </a:xfrm>
          <a:prstGeom prst="rect">
            <a:avLst/>
          </a:prstGeom>
          <a:noFill/>
          <a:ln>
            <a:noFill/>
            <a:headEnd type="none" w="med" len="med"/>
            <a:tailEnd type="none" w="med" len="med"/>
          </a:ln>
        </p:spPr>
        <p:txBody>
          <a:bodyPr vert="vert270"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Lab</a:t>
            </a:r>
          </a:p>
        </p:txBody>
      </p:sp>
      <p:sp>
        <p:nvSpPr>
          <p:cNvPr id="399" name="文本框 398">
            <a:extLst>
              <a:ext uri="{FF2B5EF4-FFF2-40B4-BE49-F238E27FC236}">
                <a16:creationId xmlns:a16="http://schemas.microsoft.com/office/drawing/2014/main" xmlns="" id="{2D5D6106-F1F6-49F2-A363-35830D668567}"/>
              </a:ext>
            </a:extLst>
          </p:cNvPr>
          <p:cNvSpPr txBox="1"/>
          <p:nvPr/>
        </p:nvSpPr>
        <p:spPr>
          <a:xfrm>
            <a:off x="942437" y="3097435"/>
            <a:ext cx="461665" cy="1007648"/>
          </a:xfrm>
          <a:prstGeom prst="rect">
            <a:avLst/>
          </a:prstGeom>
          <a:noFill/>
          <a:ln>
            <a:noFill/>
            <a:headEnd type="none" w="med" len="med"/>
            <a:tailEnd type="none" w="med" len="med"/>
          </a:ln>
        </p:spPr>
        <p:txBody>
          <a:bodyPr vert="vert270"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Pilot POC</a:t>
            </a:r>
          </a:p>
        </p:txBody>
      </p:sp>
      <p:grpSp>
        <p:nvGrpSpPr>
          <p:cNvPr id="400" name="组合 399">
            <a:extLst>
              <a:ext uri="{FF2B5EF4-FFF2-40B4-BE49-F238E27FC236}">
                <a16:creationId xmlns:a16="http://schemas.microsoft.com/office/drawing/2014/main" xmlns="" id="{3DD4C60B-B07C-44ED-A987-AE9AC5B14602}"/>
              </a:ext>
            </a:extLst>
          </p:cNvPr>
          <p:cNvGrpSpPr/>
          <p:nvPr/>
        </p:nvGrpSpPr>
        <p:grpSpPr>
          <a:xfrm>
            <a:off x="442913" y="2481401"/>
            <a:ext cx="661712" cy="2577969"/>
            <a:chOff x="168654" y="2289002"/>
            <a:chExt cx="661712" cy="1746095"/>
          </a:xfrm>
        </p:grpSpPr>
        <p:sp>
          <p:nvSpPr>
            <p:cNvPr id="401" name="上箭头 43">
              <a:extLst>
                <a:ext uri="{FF2B5EF4-FFF2-40B4-BE49-F238E27FC236}">
                  <a16:creationId xmlns:a16="http://schemas.microsoft.com/office/drawing/2014/main" xmlns="" id="{1B6EE36F-834C-4B86-BC3A-8DA8B9C7C9CA}"/>
                </a:ext>
              </a:extLst>
            </p:cNvPr>
            <p:cNvSpPr/>
            <p:nvPr/>
          </p:nvSpPr>
          <p:spPr>
            <a:xfrm>
              <a:off x="168654" y="2289002"/>
              <a:ext cx="661712" cy="1746095"/>
            </a:xfrm>
            <a:prstGeom prst="upArrow">
              <a:avLst/>
            </a:prstGeom>
            <a:solidFill>
              <a:srgbClr val="00B0F0"/>
            </a:solidFill>
            <a:ln w="12700" cap="flat" cmpd="sng" algn="ctr">
              <a:solidFill>
                <a:srgbClr val="99DFF9"/>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文本框 401">
              <a:extLst>
                <a:ext uri="{FF2B5EF4-FFF2-40B4-BE49-F238E27FC236}">
                  <a16:creationId xmlns:a16="http://schemas.microsoft.com/office/drawing/2014/main" xmlns="" id="{52360BDC-1793-4C95-8F63-11628989B5B1}"/>
                </a:ext>
              </a:extLst>
            </p:cNvPr>
            <p:cNvSpPr txBox="1"/>
            <p:nvPr/>
          </p:nvSpPr>
          <p:spPr>
            <a:xfrm rot="10800000">
              <a:off x="249536" y="2812342"/>
              <a:ext cx="461665" cy="762592"/>
            </a:xfrm>
            <a:prstGeom prst="rect">
              <a:avLst/>
            </a:prstGeom>
            <a:noFill/>
            <a:ln>
              <a:noFill/>
              <a:headEnd type="none" w="med" len="med"/>
              <a:tailEnd type="none" w="med" len="med"/>
            </a:ln>
          </p:spPr>
          <p:txBody>
            <a:bodyPr vert="eaVert"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Maturity</a:t>
              </a:r>
            </a:p>
          </p:txBody>
        </p:sp>
      </p:grpSp>
      <p:sp>
        <p:nvSpPr>
          <p:cNvPr id="403" name="文本框 402">
            <a:extLst>
              <a:ext uri="{FF2B5EF4-FFF2-40B4-BE49-F238E27FC236}">
                <a16:creationId xmlns:a16="http://schemas.microsoft.com/office/drawing/2014/main" xmlns="" id="{984164DE-0BDC-4089-8821-E7B8FCC787F6}"/>
              </a:ext>
            </a:extLst>
          </p:cNvPr>
          <p:cNvSpPr txBox="1"/>
          <p:nvPr/>
        </p:nvSpPr>
        <p:spPr>
          <a:xfrm>
            <a:off x="897462" y="1165501"/>
            <a:ext cx="461665" cy="1596626"/>
          </a:xfrm>
          <a:prstGeom prst="rect">
            <a:avLst/>
          </a:prstGeom>
          <a:noFill/>
          <a:ln>
            <a:noFill/>
            <a:headEnd type="none" w="med" len="med"/>
            <a:tailEnd type="none" w="med" len="med"/>
          </a:ln>
        </p:spPr>
        <p:txBody>
          <a:bodyPr vert="vert270"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Deployment/</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Commercial use</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4" name="文本框 403">
            <a:extLst>
              <a:ext uri="{FF2B5EF4-FFF2-40B4-BE49-F238E27FC236}">
                <a16:creationId xmlns:a16="http://schemas.microsoft.com/office/drawing/2014/main" xmlns="" id="{BC0501B3-A1EC-4151-93E7-92EF9E354482}"/>
              </a:ext>
            </a:extLst>
          </p:cNvPr>
          <p:cNvSpPr txBox="1"/>
          <p:nvPr/>
        </p:nvSpPr>
        <p:spPr>
          <a:xfrm>
            <a:off x="2244643" y="5002214"/>
            <a:ext cx="2031325"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AI-enabled handover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文本框 404">
            <a:extLst>
              <a:ext uri="{FF2B5EF4-FFF2-40B4-BE49-F238E27FC236}">
                <a16:creationId xmlns:a16="http://schemas.microsoft.com/office/drawing/2014/main" xmlns="" id="{CE5B1166-30AB-4B19-AE06-4540CB55912D}"/>
              </a:ext>
            </a:extLst>
          </p:cNvPr>
          <p:cNvSpPr txBox="1"/>
          <p:nvPr/>
        </p:nvSpPr>
        <p:spPr>
          <a:xfrm>
            <a:off x="3748460" y="5440674"/>
            <a:ext cx="171576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Radio broadcast</a:t>
            </a:r>
          </a:p>
        </p:txBody>
      </p:sp>
      <p:sp>
        <p:nvSpPr>
          <p:cNvPr id="406" name="文本框 405">
            <a:extLst>
              <a:ext uri="{FF2B5EF4-FFF2-40B4-BE49-F238E27FC236}">
                <a16:creationId xmlns:a16="http://schemas.microsoft.com/office/drawing/2014/main" xmlns="" id="{DAC7787C-F460-4F48-8780-D04194A3F4D7}"/>
              </a:ext>
            </a:extLst>
          </p:cNvPr>
          <p:cNvSpPr txBox="1"/>
          <p:nvPr/>
        </p:nvSpPr>
        <p:spPr>
          <a:xfrm>
            <a:off x="2721818" y="3134004"/>
            <a:ext cx="1292341" cy="523220"/>
          </a:xfrm>
          <a:prstGeom prst="rect">
            <a:avLst/>
          </a:prstGeom>
          <a:noFill/>
          <a:ln>
            <a:noFill/>
            <a:headEnd type="none" w="med" len="med"/>
            <a:tailEnd type="none" w="med" len="med"/>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MIMO</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beamforming</a:t>
            </a:r>
          </a:p>
        </p:txBody>
      </p:sp>
      <p:sp>
        <p:nvSpPr>
          <p:cNvPr id="407" name="文本框 406">
            <a:extLst>
              <a:ext uri="{FF2B5EF4-FFF2-40B4-BE49-F238E27FC236}">
                <a16:creationId xmlns:a16="http://schemas.microsoft.com/office/drawing/2014/main" xmlns="" id="{503673D8-85EA-48D5-BF82-633B765EE888}"/>
              </a:ext>
            </a:extLst>
          </p:cNvPr>
          <p:cNvSpPr txBox="1"/>
          <p:nvPr/>
        </p:nvSpPr>
        <p:spPr>
          <a:xfrm>
            <a:off x="3135326" y="3770386"/>
            <a:ext cx="1261884"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Enhanced CA</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8" name="文本框 407">
            <a:extLst>
              <a:ext uri="{FF2B5EF4-FFF2-40B4-BE49-F238E27FC236}">
                <a16:creationId xmlns:a16="http://schemas.microsoft.com/office/drawing/2014/main" xmlns="" id="{25712BB2-15FE-483E-8CDB-EBB752FA3383}"/>
              </a:ext>
            </a:extLst>
          </p:cNvPr>
          <p:cNvSpPr txBox="1"/>
          <p:nvPr/>
        </p:nvSpPr>
        <p:spPr>
          <a:xfrm>
            <a:off x="4288925" y="1932530"/>
            <a:ext cx="1287121"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detection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文本框 408">
            <a:extLst>
              <a:ext uri="{FF2B5EF4-FFF2-40B4-BE49-F238E27FC236}">
                <a16:creationId xmlns:a16="http://schemas.microsoft.com/office/drawing/2014/main" xmlns="" id="{C46B411C-7650-46F3-B4B5-E298BEE2CB78}"/>
              </a:ext>
            </a:extLst>
          </p:cNvPr>
          <p:cNvSpPr txBox="1"/>
          <p:nvPr/>
        </p:nvSpPr>
        <p:spPr>
          <a:xfrm>
            <a:off x="4321824" y="2404717"/>
            <a:ext cx="1802034"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 balancing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/Traffic prediction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文本框 409">
            <a:extLst>
              <a:ext uri="{FF2B5EF4-FFF2-40B4-BE49-F238E27FC236}">
                <a16:creationId xmlns:a16="http://schemas.microsoft.com/office/drawing/2014/main" xmlns="" id="{9319C685-8272-49BB-B4CD-587EE2E9A6FF}"/>
              </a:ext>
            </a:extLst>
          </p:cNvPr>
          <p:cNvSpPr txBox="1"/>
          <p:nvPr/>
        </p:nvSpPr>
        <p:spPr>
          <a:xfrm>
            <a:off x="4308458" y="2971627"/>
            <a:ext cx="1432209"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VoLTE optimization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1" name="文本框 410">
            <a:extLst>
              <a:ext uri="{FF2B5EF4-FFF2-40B4-BE49-F238E27FC236}">
                <a16:creationId xmlns:a16="http://schemas.microsoft.com/office/drawing/2014/main" xmlns="" id="{46586415-C02D-4E45-BFF5-9AC5FF88EF14}"/>
              </a:ext>
            </a:extLst>
          </p:cNvPr>
          <p:cNvSpPr txBox="1"/>
          <p:nvPr/>
        </p:nvSpPr>
        <p:spPr>
          <a:xfrm>
            <a:off x="4972619" y="3417311"/>
            <a:ext cx="1088344"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Video optimization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2" name="文本框 411">
            <a:extLst>
              <a:ext uri="{FF2B5EF4-FFF2-40B4-BE49-F238E27FC236}">
                <a16:creationId xmlns:a16="http://schemas.microsoft.com/office/drawing/2014/main" xmlns="" id="{BBCE8E91-099F-4473-9B8D-AC8B5FB4B9FE}"/>
              </a:ext>
            </a:extLst>
          </p:cNvPr>
          <p:cNvSpPr txBox="1"/>
          <p:nvPr/>
        </p:nvSpPr>
        <p:spPr>
          <a:xfrm>
            <a:off x="6234962" y="2025592"/>
            <a:ext cx="941798"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VM fault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prediction</a:t>
            </a:r>
          </a:p>
        </p:txBody>
      </p:sp>
      <p:sp>
        <p:nvSpPr>
          <p:cNvPr id="413" name="文本框 412">
            <a:extLst>
              <a:ext uri="{FF2B5EF4-FFF2-40B4-BE49-F238E27FC236}">
                <a16:creationId xmlns:a16="http://schemas.microsoft.com/office/drawing/2014/main" xmlns="" id="{AE91E746-EE2D-4DD7-B177-2AF1E8C34CDD}"/>
              </a:ext>
            </a:extLst>
          </p:cNvPr>
          <p:cNvSpPr txBox="1"/>
          <p:nvPr/>
        </p:nvSpPr>
        <p:spPr>
          <a:xfrm>
            <a:off x="5983967" y="3143208"/>
            <a:ext cx="1082348"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Resource utilization</a:t>
            </a:r>
          </a:p>
        </p:txBody>
      </p:sp>
      <p:sp>
        <p:nvSpPr>
          <p:cNvPr id="414" name="文本框 413">
            <a:extLst>
              <a:ext uri="{FF2B5EF4-FFF2-40B4-BE49-F238E27FC236}">
                <a16:creationId xmlns:a16="http://schemas.microsoft.com/office/drawing/2014/main" xmlns="" id="{4A507048-3BC0-45CE-BD36-5B338FECCEA6}"/>
              </a:ext>
            </a:extLst>
          </p:cNvPr>
          <p:cNvSpPr txBox="1"/>
          <p:nvPr/>
        </p:nvSpPr>
        <p:spPr>
          <a:xfrm>
            <a:off x="4773737" y="4135299"/>
            <a:ext cx="1261884"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 balancing orchestration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文本框 414">
            <a:extLst>
              <a:ext uri="{FF2B5EF4-FFF2-40B4-BE49-F238E27FC236}">
                <a16:creationId xmlns:a16="http://schemas.microsoft.com/office/drawing/2014/main" xmlns="" id="{8F90E4AF-8C87-4C1D-B7D1-135FD1BD12FE}"/>
              </a:ext>
            </a:extLst>
          </p:cNvPr>
          <p:cNvSpPr txBox="1"/>
          <p:nvPr/>
        </p:nvSpPr>
        <p:spPr>
          <a:xfrm>
            <a:off x="4315114" y="4555304"/>
            <a:ext cx="1825013"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Network slicing and</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dynamic allocation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文本框 415">
            <a:extLst>
              <a:ext uri="{FF2B5EF4-FFF2-40B4-BE49-F238E27FC236}">
                <a16:creationId xmlns:a16="http://schemas.microsoft.com/office/drawing/2014/main" xmlns="" id="{A5EA6E9C-0704-4C73-99BD-E0A2A0710DBC}"/>
              </a:ext>
            </a:extLst>
          </p:cNvPr>
          <p:cNvSpPr txBox="1"/>
          <p:nvPr/>
        </p:nvSpPr>
        <p:spPr>
          <a:xfrm>
            <a:off x="5175280" y="5012478"/>
            <a:ext cx="1261884"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Real-time route planning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文本框 416">
            <a:extLst>
              <a:ext uri="{FF2B5EF4-FFF2-40B4-BE49-F238E27FC236}">
                <a16:creationId xmlns:a16="http://schemas.microsoft.com/office/drawing/2014/main" xmlns="" id="{41890780-C000-4BEA-BE9E-CB2B2DF78A56}"/>
              </a:ext>
            </a:extLst>
          </p:cNvPr>
          <p:cNvSpPr txBox="1"/>
          <p:nvPr/>
        </p:nvSpPr>
        <p:spPr>
          <a:xfrm>
            <a:off x="6364939" y="4491979"/>
            <a:ext cx="1852934"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Policy combination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/Network orchestration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文本框 417">
            <a:extLst>
              <a:ext uri="{FF2B5EF4-FFF2-40B4-BE49-F238E27FC236}">
                <a16:creationId xmlns:a16="http://schemas.microsoft.com/office/drawing/2014/main" xmlns="" id="{8100EACA-1515-49CC-ABDB-2AAA5B934BD2}"/>
              </a:ext>
            </a:extLst>
          </p:cNvPr>
          <p:cNvSpPr txBox="1"/>
          <p:nvPr/>
        </p:nvSpPr>
        <p:spPr>
          <a:xfrm>
            <a:off x="7940087" y="1535583"/>
            <a:ext cx="1703319"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Danger/Abnormality detection</a:t>
            </a:r>
          </a:p>
        </p:txBody>
      </p:sp>
      <p:sp>
        <p:nvSpPr>
          <p:cNvPr id="419" name="文本框 418">
            <a:extLst>
              <a:ext uri="{FF2B5EF4-FFF2-40B4-BE49-F238E27FC236}">
                <a16:creationId xmlns:a16="http://schemas.microsoft.com/office/drawing/2014/main" xmlns="" id="{3DB06506-47DF-448E-86A4-C3311B24C2D3}"/>
              </a:ext>
            </a:extLst>
          </p:cNvPr>
          <p:cNvSpPr txBox="1"/>
          <p:nvPr/>
        </p:nvSpPr>
        <p:spPr>
          <a:xfrm>
            <a:off x="7148024" y="2178597"/>
            <a:ext cx="1519587"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Intrusion detection and prevention</a:t>
            </a:r>
          </a:p>
        </p:txBody>
      </p:sp>
      <p:sp>
        <p:nvSpPr>
          <p:cNvPr id="420" name="文本框 419">
            <a:extLst>
              <a:ext uri="{FF2B5EF4-FFF2-40B4-BE49-F238E27FC236}">
                <a16:creationId xmlns:a16="http://schemas.microsoft.com/office/drawing/2014/main" xmlns="" id="{AD4FB8E6-526B-4057-A523-F9FD51E27F02}"/>
              </a:ext>
            </a:extLst>
          </p:cNvPr>
          <p:cNvSpPr txBox="1"/>
          <p:nvPr/>
        </p:nvSpPr>
        <p:spPr>
          <a:xfrm>
            <a:off x="8880551" y="2179293"/>
            <a:ext cx="128844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User mobility/ behavior pattern</a:t>
            </a:r>
          </a:p>
        </p:txBody>
      </p:sp>
      <p:sp>
        <p:nvSpPr>
          <p:cNvPr id="421" name="文本框 420">
            <a:extLst>
              <a:ext uri="{FF2B5EF4-FFF2-40B4-BE49-F238E27FC236}">
                <a16:creationId xmlns:a16="http://schemas.microsoft.com/office/drawing/2014/main" xmlns="" id="{D4C1E5CF-E085-4D9B-9D00-2633868EAB35}"/>
              </a:ext>
            </a:extLst>
          </p:cNvPr>
          <p:cNvSpPr txBox="1"/>
          <p:nvPr/>
        </p:nvSpPr>
        <p:spPr>
          <a:xfrm>
            <a:off x="8548321" y="3371760"/>
            <a:ext cx="1338828" cy="307777"/>
          </a:xfrm>
          <a:prstGeom prst="rect">
            <a:avLst/>
          </a:prstGeom>
          <a:noFill/>
          <a:ln>
            <a:noFill/>
            <a:headEnd type="none" w="med" len="med"/>
            <a:tailEnd type="none" w="med" len="med"/>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Alarm/Fault prediction</a:t>
            </a:r>
          </a:p>
        </p:txBody>
      </p:sp>
      <p:sp>
        <p:nvSpPr>
          <p:cNvPr id="422" name="椭圆 421">
            <a:extLst>
              <a:ext uri="{FF2B5EF4-FFF2-40B4-BE49-F238E27FC236}">
                <a16:creationId xmlns:a16="http://schemas.microsoft.com/office/drawing/2014/main" xmlns="" id="{5616FC4A-24DF-409C-A1ED-8B66FC1B3976}"/>
              </a:ext>
            </a:extLst>
          </p:cNvPr>
          <p:cNvSpPr/>
          <p:nvPr/>
        </p:nvSpPr>
        <p:spPr>
          <a:xfrm>
            <a:off x="8864618" y="3918383"/>
            <a:ext cx="261258" cy="272143"/>
          </a:xfrm>
          <a:prstGeom prst="ellipse">
            <a:avLst/>
          </a:prstGeom>
          <a:solidFill>
            <a:srgbClr val="5FA19E"/>
          </a:solidFill>
          <a:ln w="12700" cap="flat" cmpd="sng" algn="ctr">
            <a:solidFill>
              <a:sysClr val="windowText" lastClr="000000"/>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文本框 422">
            <a:extLst>
              <a:ext uri="{FF2B5EF4-FFF2-40B4-BE49-F238E27FC236}">
                <a16:creationId xmlns:a16="http://schemas.microsoft.com/office/drawing/2014/main" xmlns="" id="{A6A038F3-73D2-412B-BC57-2C1FB5011266}"/>
              </a:ext>
            </a:extLst>
          </p:cNvPr>
          <p:cNvSpPr txBox="1"/>
          <p:nvPr/>
        </p:nvSpPr>
        <p:spPr>
          <a:xfrm>
            <a:off x="9091692" y="3803532"/>
            <a:ext cx="1052646"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Root cause analysis</a:t>
            </a:r>
          </a:p>
        </p:txBody>
      </p:sp>
      <p:sp>
        <p:nvSpPr>
          <p:cNvPr id="424" name="文本框 423">
            <a:extLst>
              <a:ext uri="{FF2B5EF4-FFF2-40B4-BE49-F238E27FC236}">
                <a16:creationId xmlns:a16="http://schemas.microsoft.com/office/drawing/2014/main" xmlns="" id="{6940AFD4-0D63-47CB-B6FC-3F81E29EAD6E}"/>
              </a:ext>
            </a:extLst>
          </p:cNvPr>
          <p:cNvSpPr txBox="1"/>
          <p:nvPr/>
        </p:nvSpPr>
        <p:spPr>
          <a:xfrm>
            <a:off x="6948639" y="2800293"/>
            <a:ext cx="2141425"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QoS deterioration prediction</a:t>
            </a:r>
          </a:p>
        </p:txBody>
      </p:sp>
      <p:sp>
        <p:nvSpPr>
          <p:cNvPr id="425" name="文本框 424">
            <a:extLst>
              <a:ext uri="{FF2B5EF4-FFF2-40B4-BE49-F238E27FC236}">
                <a16:creationId xmlns:a16="http://schemas.microsoft.com/office/drawing/2014/main" xmlns="" id="{48F64A40-6887-4B17-BDA7-D9CDC63FD61E}"/>
              </a:ext>
            </a:extLst>
          </p:cNvPr>
          <p:cNvSpPr txBox="1"/>
          <p:nvPr/>
        </p:nvSpPr>
        <p:spPr>
          <a:xfrm>
            <a:off x="6848523" y="3501588"/>
            <a:ext cx="1114182"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Risk tracking</a:t>
            </a:r>
          </a:p>
        </p:txBody>
      </p:sp>
      <p:sp>
        <p:nvSpPr>
          <p:cNvPr id="426" name="文本框 425">
            <a:extLst>
              <a:ext uri="{FF2B5EF4-FFF2-40B4-BE49-F238E27FC236}">
                <a16:creationId xmlns:a16="http://schemas.microsoft.com/office/drawing/2014/main" xmlns="" id="{C47BEA05-8A3A-46F4-8F01-16508EAFBAB2}"/>
              </a:ext>
            </a:extLst>
          </p:cNvPr>
          <p:cNvSpPr txBox="1"/>
          <p:nvPr/>
        </p:nvSpPr>
        <p:spPr>
          <a:xfrm>
            <a:off x="7447267" y="4172476"/>
            <a:ext cx="1570350" cy="307777"/>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DDoS prevention</a:t>
            </a:r>
          </a:p>
        </p:txBody>
      </p:sp>
      <p:sp>
        <p:nvSpPr>
          <p:cNvPr id="427" name="文本框 426">
            <a:extLst>
              <a:ext uri="{FF2B5EF4-FFF2-40B4-BE49-F238E27FC236}">
                <a16:creationId xmlns:a16="http://schemas.microsoft.com/office/drawing/2014/main" xmlns="" id="{5D329CDD-0F93-4AE6-9D28-2E87BAD1369D}"/>
              </a:ext>
            </a:extLst>
          </p:cNvPr>
          <p:cNvSpPr txBox="1"/>
          <p:nvPr/>
        </p:nvSpPr>
        <p:spPr>
          <a:xfrm>
            <a:off x="8994130" y="4604761"/>
            <a:ext cx="1167299"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Trouble ticket lifecycle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management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8" name="文本框 427">
            <a:extLst>
              <a:ext uri="{FF2B5EF4-FFF2-40B4-BE49-F238E27FC236}">
                <a16:creationId xmlns:a16="http://schemas.microsoft.com/office/drawing/2014/main" xmlns="" id="{10ABBD0F-F097-4E85-96F2-1A8C13C27544}"/>
              </a:ext>
            </a:extLst>
          </p:cNvPr>
          <p:cNvSpPr txBox="1"/>
          <p:nvPr/>
        </p:nvSpPr>
        <p:spPr>
          <a:xfrm>
            <a:off x="7609975" y="5084812"/>
            <a:ext cx="1704092" cy="523220"/>
          </a:xfrm>
          <a:prstGeom prst="rect">
            <a:avLst/>
          </a:prstGeom>
          <a:noFill/>
          <a:ln>
            <a:noFill/>
            <a:headEnd type="none" w="med" len="med"/>
            <a:tailEnd type="none" w="med" len="med"/>
          </a:ln>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Dynamic QoE prediction/Dynamic resource allocation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文本框 428">
            <a:extLst>
              <a:ext uri="{FF2B5EF4-FFF2-40B4-BE49-F238E27FC236}">
                <a16:creationId xmlns:a16="http://schemas.microsoft.com/office/drawing/2014/main" xmlns="" id="{CFA51355-EECE-40FD-8713-2AFC5C41A664}"/>
              </a:ext>
            </a:extLst>
          </p:cNvPr>
          <p:cNvSpPr txBox="1"/>
          <p:nvPr/>
        </p:nvSpPr>
        <p:spPr>
          <a:xfrm>
            <a:off x="2235060" y="5774366"/>
            <a:ext cx="1356557" cy="307777"/>
          </a:xfrm>
          <a:prstGeom prst="rect">
            <a:avLst/>
          </a:prstGeom>
          <a:noFill/>
          <a:ln>
            <a:noFill/>
            <a:headEnd type="none" w="med" len="med"/>
            <a:tailEnd type="none" w="med" len="med"/>
          </a:ln>
        </p:spPr>
        <p:txBody>
          <a:bodyPr vert="horz"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network</a:t>
            </a:r>
          </a:p>
        </p:txBody>
      </p:sp>
      <p:sp>
        <p:nvSpPr>
          <p:cNvPr id="430" name="文本框 429">
            <a:extLst>
              <a:ext uri="{FF2B5EF4-FFF2-40B4-BE49-F238E27FC236}">
                <a16:creationId xmlns:a16="http://schemas.microsoft.com/office/drawing/2014/main" xmlns="" id="{923A5F56-36B4-4444-80AE-E8D9CFF373AE}"/>
              </a:ext>
            </a:extLst>
          </p:cNvPr>
          <p:cNvSpPr txBox="1"/>
          <p:nvPr/>
        </p:nvSpPr>
        <p:spPr>
          <a:xfrm>
            <a:off x="5105619" y="5783891"/>
            <a:ext cx="1369562" cy="307777"/>
          </a:xfrm>
          <a:prstGeom prst="rect">
            <a:avLst/>
          </a:prstGeom>
          <a:noFill/>
          <a:ln>
            <a:noFill/>
            <a:headEnd type="none" w="med" len="med"/>
            <a:tailEnd type="none" w="med" len="med"/>
          </a:ln>
        </p:spPr>
        <p:txBody>
          <a:bodyPr vert="horz"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Core network</a:t>
            </a:r>
          </a:p>
        </p:txBody>
      </p:sp>
      <p:sp>
        <p:nvSpPr>
          <p:cNvPr id="431" name="文本框 430">
            <a:extLst>
              <a:ext uri="{FF2B5EF4-FFF2-40B4-BE49-F238E27FC236}">
                <a16:creationId xmlns:a16="http://schemas.microsoft.com/office/drawing/2014/main" xmlns="" id="{FA986930-19C3-4E29-B902-D6CA9FA2235B}"/>
              </a:ext>
            </a:extLst>
          </p:cNvPr>
          <p:cNvSpPr txBox="1"/>
          <p:nvPr/>
        </p:nvSpPr>
        <p:spPr>
          <a:xfrm>
            <a:off x="7978863" y="5764241"/>
            <a:ext cx="1111202" cy="307777"/>
          </a:xfrm>
          <a:prstGeom prst="rect">
            <a:avLst/>
          </a:prstGeom>
          <a:noFill/>
          <a:ln>
            <a:noFill/>
            <a:headEnd type="none" w="med" len="med"/>
            <a:tailEnd type="none" w="med" len="med"/>
          </a:ln>
        </p:spPr>
        <p:txBody>
          <a:bodyPr vert="horz"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NOC &amp; SOC*</a:t>
            </a:r>
          </a:p>
        </p:txBody>
      </p:sp>
      <p:sp>
        <p:nvSpPr>
          <p:cNvPr id="432" name="矩形 431">
            <a:extLst>
              <a:ext uri="{FF2B5EF4-FFF2-40B4-BE49-F238E27FC236}">
                <a16:creationId xmlns:a16="http://schemas.microsoft.com/office/drawing/2014/main" xmlns="" id="{64F92CAB-C35D-436C-8077-F8DCB80F909F}"/>
              </a:ext>
            </a:extLst>
          </p:cNvPr>
          <p:cNvSpPr/>
          <p:nvPr/>
        </p:nvSpPr>
        <p:spPr>
          <a:xfrm>
            <a:off x="453730" y="6130231"/>
            <a:ext cx="2032602" cy="276999"/>
          </a:xfrm>
          <a:prstGeom prst="rect">
            <a:avLst/>
          </a:prstGeom>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Source: GSMA Analysis</a:t>
            </a:r>
            <a:endParaRPr kumimoji="0" lang="en-US" altLang="zh-CN" sz="1200" b="0" i="1"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978682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7377DB-1829-4960-B34A-DFE474309EC2}"/>
              </a:ext>
            </a:extLst>
          </p:cNvPr>
          <p:cNvSpPr>
            <a:spLocks noGrp="1"/>
          </p:cNvSpPr>
          <p:nvPr>
            <p:ph type="title"/>
          </p:nvPr>
        </p:nvSpPr>
        <p:spPr/>
        <p:txBody>
          <a:bodyPr/>
          <a:lstStyle/>
          <a:p>
            <a:r>
              <a:rPr lang="en-US" smtClean="0">
                <a:sym typeface="Huawei Sans" panose="020C0503030203020204" pitchFamily="34" charset="0"/>
              </a:rPr>
              <a:t>AI Network Example: Massive MIMO Optimization</a:t>
            </a:r>
            <a:endParaRPr lang="en-US" dirty="0">
              <a:sym typeface="Huawei Sans" panose="020C0503030203020204" pitchFamily="34" charset="0"/>
            </a:endParaRPr>
          </a:p>
        </p:txBody>
      </p:sp>
      <p:sp>
        <p:nvSpPr>
          <p:cNvPr id="373" name="矩形 372">
            <a:extLst>
              <a:ext uri="{FF2B5EF4-FFF2-40B4-BE49-F238E27FC236}">
                <a16:creationId xmlns:a16="http://schemas.microsoft.com/office/drawing/2014/main" xmlns="" id="{7BF4EE16-BFA4-4C36-8617-625A981F3A43}"/>
              </a:ext>
            </a:extLst>
          </p:cNvPr>
          <p:cNvSpPr/>
          <p:nvPr/>
        </p:nvSpPr>
        <p:spPr>
          <a:xfrm>
            <a:off x="601591" y="1283824"/>
            <a:ext cx="10775631" cy="483719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a:extLst>
              <a:ext uri="{FF2B5EF4-FFF2-40B4-BE49-F238E27FC236}">
                <a16:creationId xmlns:a16="http://schemas.microsoft.com/office/drawing/2014/main" xmlns="" id="{8D99417E-D2C2-4D6A-8E9B-63872F25A970}"/>
              </a:ext>
            </a:extLst>
          </p:cNvPr>
          <p:cNvGrpSpPr/>
          <p:nvPr/>
        </p:nvGrpSpPr>
        <p:grpSpPr>
          <a:xfrm>
            <a:off x="4241450" y="1341260"/>
            <a:ext cx="4063582" cy="4887972"/>
            <a:chOff x="6386155" y="892467"/>
            <a:chExt cx="5542024" cy="5228377"/>
          </a:xfrm>
          <a:solidFill>
            <a:schemeClr val="tx1"/>
          </a:solidFill>
        </p:grpSpPr>
        <p:pic>
          <p:nvPicPr>
            <p:cNvPr id="4" name="图片 3">
              <a:extLst>
                <a:ext uri="{FF2B5EF4-FFF2-40B4-BE49-F238E27FC236}">
                  <a16:creationId xmlns:a16="http://schemas.microsoft.com/office/drawing/2014/main" xmlns="" id="{D08FE28D-26E4-4AB9-9B10-39950829BE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6852" y="892467"/>
              <a:ext cx="5426592" cy="5228377"/>
            </a:xfrm>
            <a:prstGeom prst="rect">
              <a:avLst/>
            </a:prstGeom>
            <a:grpFill/>
          </p:spPr>
        </p:pic>
        <p:pic>
          <p:nvPicPr>
            <p:cNvPr id="7" name="图片 6">
              <a:extLst>
                <a:ext uri="{FF2B5EF4-FFF2-40B4-BE49-F238E27FC236}">
                  <a16:creationId xmlns:a16="http://schemas.microsoft.com/office/drawing/2014/main" xmlns="" id="{80202445-8840-444C-BE08-237C82A299DD}"/>
                </a:ext>
              </a:extLst>
            </p:cNvPr>
            <p:cNvPicPr>
              <a:picLocks noChangeAspect="1"/>
            </p:cNvPicPr>
            <p:nvPr/>
          </p:nvPicPr>
          <p:blipFill rotWithShape="1">
            <a:blip r:embed="rId5">
              <a:extLst>
                <a:ext uri="{28A0092B-C50C-407E-A947-70E740481C1C}">
                  <a14:useLocalDpi xmlns:a14="http://schemas.microsoft.com/office/drawing/2010/main" val="0"/>
                </a:ext>
              </a:extLst>
            </a:blip>
            <a:srcRect l="5622" t="42551" r="5203"/>
            <a:stretch/>
          </p:blipFill>
          <p:spPr>
            <a:xfrm>
              <a:off x="6386155" y="1090704"/>
              <a:ext cx="5542024" cy="546791"/>
            </a:xfrm>
            <a:prstGeom prst="rect">
              <a:avLst/>
            </a:prstGeom>
            <a:grpFill/>
          </p:spPr>
        </p:pic>
        <p:sp>
          <p:nvSpPr>
            <p:cNvPr id="6" name="副标题 2">
              <a:extLst>
                <a:ext uri="{FF2B5EF4-FFF2-40B4-BE49-F238E27FC236}">
                  <a16:creationId xmlns:a16="http://schemas.microsoft.com/office/drawing/2014/main" xmlns="" id="{25F5E3DB-C913-400E-9E1D-336E402AC5C9}"/>
                </a:ext>
              </a:extLst>
            </p:cNvPr>
            <p:cNvSpPr txBox="1">
              <a:spLocks/>
            </p:cNvSpPr>
            <p:nvPr/>
          </p:nvSpPr>
          <p:spPr>
            <a:xfrm>
              <a:off x="6848460" y="1111798"/>
              <a:ext cx="4804548" cy="388440"/>
            </a:xfrm>
            <a:prstGeom prst="rect">
              <a:avLst/>
            </a:prstGeom>
            <a:noFill/>
            <a:ln w="12700" cap="flat">
              <a:noFill/>
              <a:miter lim="400000"/>
            </a:ln>
            <a:effectLst/>
          </p:spPr>
          <p:txBody>
            <a:bodyPr wrap="square" lIns="12703" tIns="12703" rIns="12703" bIns="12703" numCol="1" anchor="ctr">
              <a:noAutofit/>
            </a:bodyPr>
            <a:lstStyle>
              <a:defPPr>
                <a:defRPr lang="zh-CN"/>
              </a:defPPr>
              <a:lvl1pPr>
                <a:defRPr sz="1800" b="1" spc="-136">
                  <a:gradFill>
                    <a:gsLst>
                      <a:gs pos="0">
                        <a:schemeClr val="accent1">
                          <a:lumMod val="5000"/>
                          <a:lumOff val="95000"/>
                        </a:schemeClr>
                      </a:gs>
                      <a:gs pos="100000">
                        <a:srgbClr val="FFC000"/>
                      </a:gs>
                    </a:gsLst>
                    <a:lin ang="5400000" scaled="1"/>
                  </a:gradFill>
                  <a:effectLst>
                    <a:outerShdw blurRad="38100" dist="38100" dir="2700000" algn="tl">
                      <a:srgbClr val="000000">
                        <a:alpha val="43137"/>
                      </a:srgbClr>
                    </a:outerShdw>
                  </a:effectLst>
                  <a:latin typeface="Arial"/>
                  <a:ea typeface="+mj-ea"/>
                </a:defRPr>
              </a:lvl1pPr>
            </a:lstStyle>
            <a:p>
              <a:pPr algn="ctr" defTabSz="1219200" fontAlgn="ctr"/>
              <a:r>
                <a:rPr lang="en-US" sz="1400" spc="0" dirty="0" smtClean="0">
                  <a:latin typeface="Huawei Sans" panose="020C0503030203020204" pitchFamily="34" charset="0"/>
                  <a:ea typeface="方正兰亭黑简体" panose="02000000000000000000" pitchFamily="2" charset="-122"/>
                  <a:sym typeface="Huawei Sans" panose="020C0503030203020204" pitchFamily="34" charset="0"/>
                </a:rPr>
                <a:t>AI Inference Training and Quasi-Real-Time Optimization Solution</a:t>
              </a:r>
              <a:endParaRPr lang="en-US" altLang="zh-CN" sz="1400" spc="0" dirty="0">
                <a:gradFill>
                  <a:gsLst>
                    <a:gs pos="0">
                      <a:srgbClr val="4F81BD">
                        <a:lumMod val="5000"/>
                        <a:lumOff val="95000"/>
                      </a:srgbClr>
                    </a:gs>
                    <a:gs pos="100000">
                      <a:srgbClr val="FFC000"/>
                    </a:gs>
                  </a:gsLst>
                  <a:lin ang="5400000" scaled="1"/>
                </a:gra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9" name="图片 8">
            <a:extLst>
              <a:ext uri="{FF2B5EF4-FFF2-40B4-BE49-F238E27FC236}">
                <a16:creationId xmlns:a16="http://schemas.microsoft.com/office/drawing/2014/main" xmlns="" id="{F6054E84-9701-454D-B176-0EE79B99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101" y="1326432"/>
            <a:ext cx="3371750" cy="4902800"/>
          </a:xfrm>
          <a:prstGeom prst="rect">
            <a:avLst/>
          </a:prstGeom>
          <a:solidFill>
            <a:schemeClr val="tx1"/>
          </a:solidFill>
        </p:spPr>
      </p:pic>
      <p:grpSp>
        <p:nvGrpSpPr>
          <p:cNvPr id="13" name="组合 12">
            <a:extLst>
              <a:ext uri="{FF2B5EF4-FFF2-40B4-BE49-F238E27FC236}">
                <a16:creationId xmlns:a16="http://schemas.microsoft.com/office/drawing/2014/main" xmlns="" id="{E16BF0A8-7D8D-4B92-B947-29C9682E50C6}"/>
              </a:ext>
            </a:extLst>
          </p:cNvPr>
          <p:cNvGrpSpPr/>
          <p:nvPr/>
        </p:nvGrpSpPr>
        <p:grpSpPr>
          <a:xfrm>
            <a:off x="8400276" y="1343478"/>
            <a:ext cx="2768031" cy="4872107"/>
            <a:chOff x="6403171" y="807417"/>
            <a:chExt cx="5542024" cy="5341091"/>
          </a:xfrm>
          <a:solidFill>
            <a:schemeClr val="tx1"/>
          </a:solidFill>
        </p:grpSpPr>
        <p:pic>
          <p:nvPicPr>
            <p:cNvPr id="14" name="图片 13">
              <a:extLst>
                <a:ext uri="{FF2B5EF4-FFF2-40B4-BE49-F238E27FC236}">
                  <a16:creationId xmlns:a16="http://schemas.microsoft.com/office/drawing/2014/main" xmlns="" id="{D041F5BD-2387-4682-8155-0E828B4B8A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0342" y="807417"/>
              <a:ext cx="5426592" cy="5341091"/>
            </a:xfrm>
            <a:prstGeom prst="rect">
              <a:avLst/>
            </a:prstGeom>
            <a:grpFill/>
          </p:spPr>
        </p:pic>
        <p:pic>
          <p:nvPicPr>
            <p:cNvPr id="17" name="图片 16">
              <a:extLst>
                <a:ext uri="{FF2B5EF4-FFF2-40B4-BE49-F238E27FC236}">
                  <a16:creationId xmlns:a16="http://schemas.microsoft.com/office/drawing/2014/main" xmlns="" id="{FD290634-657E-4A74-91BD-288B98F919ED}"/>
                </a:ext>
              </a:extLst>
            </p:cNvPr>
            <p:cNvPicPr>
              <a:picLocks noChangeAspect="1"/>
            </p:cNvPicPr>
            <p:nvPr/>
          </p:nvPicPr>
          <p:blipFill rotWithShape="1">
            <a:blip r:embed="rId5">
              <a:extLst>
                <a:ext uri="{28A0092B-C50C-407E-A947-70E740481C1C}">
                  <a14:useLocalDpi xmlns:a14="http://schemas.microsoft.com/office/drawing/2010/main" val="0"/>
                </a:ext>
              </a:extLst>
            </a:blip>
            <a:srcRect l="5622" t="42551" r="5203"/>
            <a:stretch/>
          </p:blipFill>
          <p:spPr>
            <a:xfrm>
              <a:off x="6403171" y="1014000"/>
              <a:ext cx="5542024" cy="581318"/>
            </a:xfrm>
            <a:prstGeom prst="rect">
              <a:avLst/>
            </a:prstGeom>
            <a:grpFill/>
          </p:spPr>
        </p:pic>
        <p:sp>
          <p:nvSpPr>
            <p:cNvPr id="16" name="副标题 2">
              <a:extLst>
                <a:ext uri="{FF2B5EF4-FFF2-40B4-BE49-F238E27FC236}">
                  <a16:creationId xmlns:a16="http://schemas.microsoft.com/office/drawing/2014/main" xmlns="" id="{DF7AC907-499A-41EB-AF91-85E0CBC8DFF6}"/>
                </a:ext>
              </a:extLst>
            </p:cNvPr>
            <p:cNvSpPr txBox="1">
              <a:spLocks/>
            </p:cNvSpPr>
            <p:nvPr/>
          </p:nvSpPr>
          <p:spPr>
            <a:xfrm>
              <a:off x="7601314" y="1054754"/>
              <a:ext cx="3344647" cy="388440"/>
            </a:xfrm>
            <a:prstGeom prst="rect">
              <a:avLst/>
            </a:prstGeom>
            <a:noFill/>
            <a:ln w="12700" cap="flat">
              <a:noFill/>
              <a:miter lim="400000"/>
            </a:ln>
            <a:effectLst/>
          </p:spPr>
          <p:txBody>
            <a:bodyPr wrap="square" lIns="12703" tIns="12703" rIns="12703" bIns="12703" numCol="1" anchor="ctr">
              <a:noAutofit/>
            </a:bodyPr>
            <a:lstStyle>
              <a:defPPr>
                <a:defRPr lang="zh-CN"/>
              </a:defPPr>
              <a:lvl1pPr>
                <a:defRPr sz="1800" b="1" spc="-136">
                  <a:gradFill>
                    <a:gsLst>
                      <a:gs pos="0">
                        <a:schemeClr val="accent1">
                          <a:lumMod val="5000"/>
                          <a:lumOff val="95000"/>
                        </a:schemeClr>
                      </a:gs>
                      <a:gs pos="100000">
                        <a:srgbClr val="FFC000"/>
                      </a:gs>
                    </a:gsLst>
                    <a:lin ang="5400000" scaled="1"/>
                  </a:gradFill>
                  <a:effectLst>
                    <a:outerShdw blurRad="38100" dist="38100" dir="2700000" algn="tl">
                      <a:srgbClr val="000000">
                        <a:alpha val="43137"/>
                      </a:srgbClr>
                    </a:outerShdw>
                  </a:effectLst>
                  <a:latin typeface="Arial"/>
                  <a:ea typeface="+mj-ea"/>
                </a:defRPr>
              </a:lvl1pPr>
            </a:lstStyle>
            <a:p>
              <a:pPr algn="ctr" defTabSz="1219200" fontAlgn="ctr"/>
              <a:r>
                <a:rPr lang="en-US" sz="1400" spc="0" dirty="0" smtClean="0">
                  <a:latin typeface="Huawei Sans" panose="020C0503030203020204" pitchFamily="34" charset="0"/>
                  <a:ea typeface="方正兰亭黑简体" panose="02000000000000000000" pitchFamily="2" charset="-122"/>
                  <a:sym typeface="Huawei Sans" panose="020C0503030203020204" pitchFamily="34" charset="0"/>
                </a:rPr>
                <a:t>Effect</a:t>
              </a:r>
              <a:endParaRPr lang="en-US" altLang="zh-CN" sz="1400" spc="0" dirty="0">
                <a:gradFill>
                  <a:gsLst>
                    <a:gs pos="0">
                      <a:srgbClr val="4F81BD">
                        <a:lumMod val="5000"/>
                        <a:lumOff val="95000"/>
                      </a:srgbClr>
                    </a:gs>
                    <a:gs pos="100000">
                      <a:srgbClr val="FFC000"/>
                    </a:gs>
                  </a:gsLst>
                  <a:lin ang="5400000" scaled="1"/>
                </a:gra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 name="图片 19">
            <a:extLst>
              <a:ext uri="{FF2B5EF4-FFF2-40B4-BE49-F238E27FC236}">
                <a16:creationId xmlns:a16="http://schemas.microsoft.com/office/drawing/2014/main" xmlns="" id="{A6F48063-35AB-43FC-A819-82DC93E28C13}"/>
              </a:ext>
            </a:extLst>
          </p:cNvPr>
          <p:cNvPicPr>
            <a:picLocks noChangeAspect="1"/>
          </p:cNvPicPr>
          <p:nvPr/>
        </p:nvPicPr>
        <p:blipFill rotWithShape="1">
          <a:blip r:embed="rId5">
            <a:extLst>
              <a:ext uri="{28A0092B-C50C-407E-A947-70E740481C1C}">
                <a14:useLocalDpi xmlns:a14="http://schemas.microsoft.com/office/drawing/2010/main" val="0"/>
              </a:ext>
            </a:extLst>
          </a:blip>
          <a:srcRect l="5622" t="42551" r="5203"/>
          <a:stretch/>
        </p:blipFill>
        <p:spPr>
          <a:xfrm>
            <a:off x="724216" y="1556487"/>
            <a:ext cx="3412636" cy="479456"/>
          </a:xfrm>
          <a:prstGeom prst="rect">
            <a:avLst/>
          </a:prstGeom>
          <a:solidFill>
            <a:schemeClr val="tx1"/>
          </a:solidFill>
        </p:spPr>
      </p:pic>
      <p:sp>
        <p:nvSpPr>
          <p:cNvPr id="22" name="副标题 2">
            <a:extLst>
              <a:ext uri="{FF2B5EF4-FFF2-40B4-BE49-F238E27FC236}">
                <a16:creationId xmlns:a16="http://schemas.microsoft.com/office/drawing/2014/main" xmlns="" id="{4EC8AA03-F3DD-4356-8E62-F1A38E71E300}"/>
              </a:ext>
            </a:extLst>
          </p:cNvPr>
          <p:cNvSpPr txBox="1">
            <a:spLocks/>
          </p:cNvSpPr>
          <p:nvPr/>
        </p:nvSpPr>
        <p:spPr>
          <a:xfrm>
            <a:off x="677791" y="1524491"/>
            <a:ext cx="3499382" cy="411402"/>
          </a:xfrm>
          <a:prstGeom prst="rect">
            <a:avLst/>
          </a:prstGeom>
          <a:noFill/>
          <a:ln w="12700" cap="flat">
            <a:noFill/>
            <a:miter lim="400000"/>
          </a:ln>
          <a:effectLst/>
        </p:spPr>
        <p:txBody>
          <a:bodyPr wrap="square" lIns="12703" tIns="12703" rIns="12703" bIns="12703" numCol="1" anchor="ctr">
            <a:noAutofit/>
          </a:bodyPr>
          <a:lstStyle>
            <a:defPPr>
              <a:defRPr lang="zh-CN"/>
            </a:defPPr>
            <a:lvl1pPr>
              <a:defRPr sz="1800" b="1" spc="-136">
                <a:gradFill>
                  <a:gsLst>
                    <a:gs pos="0">
                      <a:schemeClr val="accent1">
                        <a:lumMod val="5000"/>
                        <a:lumOff val="95000"/>
                      </a:schemeClr>
                    </a:gs>
                    <a:gs pos="100000">
                      <a:srgbClr val="FFC000"/>
                    </a:gs>
                  </a:gsLst>
                  <a:lin ang="5400000" scaled="1"/>
                </a:gradFill>
                <a:effectLst>
                  <a:outerShdw blurRad="38100" dist="38100" dir="2700000" algn="tl">
                    <a:srgbClr val="000000">
                      <a:alpha val="43137"/>
                    </a:srgbClr>
                  </a:outerShdw>
                </a:effectLst>
                <a:latin typeface="Arial"/>
                <a:ea typeface="+mj-ea"/>
              </a:defRPr>
            </a:lvl1pPr>
          </a:lstStyle>
          <a:p>
            <a:pPr algn="ctr" defTabSz="1219200" fontAlgn="ctr"/>
            <a:r>
              <a:rPr lang="en-US" sz="1400" spc="0" dirty="0" smtClean="0">
                <a:latin typeface="Huawei Sans" panose="020C0503030203020204" pitchFamily="34" charset="0"/>
                <a:ea typeface="方正兰亭黑简体" panose="02000000000000000000" pitchFamily="2" charset="-122"/>
                <a:sym typeface="Huawei Sans" panose="020C0503030203020204" pitchFamily="34" charset="0"/>
              </a:rPr>
              <a:t>Pain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spc="0" dirty="0" smtClean="0">
                <a:latin typeface="Huawei Sans" panose="020C0503030203020204" pitchFamily="34" charset="0"/>
                <a:ea typeface="方正兰亭黑简体" panose="02000000000000000000" pitchFamily="2" charset="-122"/>
                <a:sym typeface="Huawei Sans" panose="020C0503030203020204" pitchFamily="34" charset="0"/>
              </a:rPr>
              <a:t>Point</a:t>
            </a:r>
            <a:endParaRPr lang="en-US" altLang="zh-CN" sz="1400" spc="0" dirty="0">
              <a:gradFill>
                <a:gsLst>
                  <a:gs pos="0">
                    <a:srgbClr val="4F81BD">
                      <a:lumMod val="5000"/>
                      <a:lumOff val="95000"/>
                    </a:srgbClr>
                  </a:gs>
                  <a:gs pos="100000">
                    <a:srgbClr val="FFC000"/>
                  </a:gs>
                </a:gsLst>
                <a:lin ang="5400000" scaled="1"/>
              </a:gra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矩形 173">
            <a:extLst>
              <a:ext uri="{FF2B5EF4-FFF2-40B4-BE49-F238E27FC236}">
                <a16:creationId xmlns:a16="http://schemas.microsoft.com/office/drawing/2014/main" xmlns="" id="{C28782E3-6CBC-4916-A6B6-DAD0A801CCD2}"/>
              </a:ext>
            </a:extLst>
          </p:cNvPr>
          <p:cNvSpPr/>
          <p:nvPr/>
        </p:nvSpPr>
        <p:spPr>
          <a:xfrm>
            <a:off x="908029" y="2045833"/>
            <a:ext cx="3074340" cy="1149802"/>
          </a:xfrm>
          <a:prstGeom prst="rect">
            <a:avLst/>
          </a:prstGeom>
          <a:noFill/>
        </p:spPr>
        <p:txBody>
          <a:bodyPr wrap="square">
            <a:noAutofit/>
          </a:bodyPr>
          <a:lstStyle/>
          <a:p>
            <a:pPr defTabSz="1219272" fontAlgn="ctr"/>
            <a:r>
              <a:rPr lang="en-US" sz="1200" b="1" dirty="0" smtClean="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4.5G: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283 parameter combinations</a:t>
            </a:r>
            <a:r>
              <a:rPr lang="en-US" sz="1200" b="1" dirty="0" smtClean="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 Two engineers are required to optimize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 cells</a:t>
            </a:r>
            <a:r>
              <a:rPr lang="en-US" sz="1200" b="1" dirty="0" smtClean="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 for 20 days.</a:t>
            </a:r>
          </a:p>
          <a:p>
            <a:pPr defTabSz="1219272" fontAlgn="ctr"/>
            <a:r>
              <a:rPr lang="en-US" sz="1200" b="1" dirty="0" smtClean="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5G: thousands of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parameter combinations</a:t>
            </a:r>
            <a:r>
              <a:rPr lang="en-US" sz="1200" b="1" dirty="0" smtClean="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 which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cannot be manually implemented</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5" name="组合 174">
            <a:extLst>
              <a:ext uri="{FF2B5EF4-FFF2-40B4-BE49-F238E27FC236}">
                <a16:creationId xmlns:a16="http://schemas.microsoft.com/office/drawing/2014/main" xmlns="" id="{7E8916E2-52AE-4453-9F9D-C38AF4998B52}"/>
              </a:ext>
            </a:extLst>
          </p:cNvPr>
          <p:cNvGrpSpPr/>
          <p:nvPr/>
        </p:nvGrpSpPr>
        <p:grpSpPr>
          <a:xfrm>
            <a:off x="8636436" y="3371044"/>
            <a:ext cx="2168606" cy="1815344"/>
            <a:chOff x="8898127" y="3226658"/>
            <a:chExt cx="2306195" cy="1973154"/>
          </a:xfrm>
          <a:noFill/>
        </p:grpSpPr>
        <p:sp>
          <p:nvSpPr>
            <p:cNvPr id="176" name="标题 1">
              <a:extLst>
                <a:ext uri="{FF2B5EF4-FFF2-40B4-BE49-F238E27FC236}">
                  <a16:creationId xmlns:a16="http://schemas.microsoft.com/office/drawing/2014/main" xmlns="" id="{97A0A3E4-25A5-4B9A-A6EE-69577AAC1494}"/>
                </a:ext>
              </a:extLst>
            </p:cNvPr>
            <p:cNvSpPr txBox="1">
              <a:spLocks/>
            </p:cNvSpPr>
            <p:nvPr/>
          </p:nvSpPr>
          <p:spPr bwMode="auto">
            <a:xfrm>
              <a:off x="9026968" y="3226658"/>
              <a:ext cx="2020649" cy="371775"/>
            </a:xfrm>
            <a:prstGeom prst="rect">
              <a:avLst/>
            </a:prstGeom>
            <a:grpFill/>
            <a:effectLst>
              <a:outerShdw blurRad="50800" dist="38100" dir="2700000" algn="tl" rotWithShape="0">
                <a:prstClr val="black">
                  <a:alpha val="40000"/>
                </a:prstClr>
              </a:outerShdw>
            </a:effectLst>
          </p:spPr>
          <p:txBody>
            <a:bodyPr lIns="121944" tIns="60972" rIns="121944" bIns="60972" anchor="ctr">
              <a:noAutofit/>
            </a:bodyPr>
            <a:lstStyle/>
            <a:p>
              <a:pPr algn="ctr" defTabSz="1219200" fontAlgn="ctr">
                <a:defRPr/>
              </a:pPr>
              <a:r>
                <a:rPr lang="en-US" sz="2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Traffic</a:t>
              </a:r>
              <a:endParaRPr lang="en-US" altLang="zh-CN" sz="2000" b="1" noProof="1">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7" name="标题 1">
              <a:extLst>
                <a:ext uri="{FF2B5EF4-FFF2-40B4-BE49-F238E27FC236}">
                  <a16:creationId xmlns:a16="http://schemas.microsoft.com/office/drawing/2014/main" xmlns="" id="{2DD0B09F-8005-44ED-9282-1467CCC3F370}"/>
                </a:ext>
              </a:extLst>
            </p:cNvPr>
            <p:cNvSpPr txBox="1">
              <a:spLocks/>
            </p:cNvSpPr>
            <p:nvPr>
              <p:custDataLst>
                <p:tags r:id="rId1"/>
              </p:custDataLst>
            </p:nvPr>
          </p:nvSpPr>
          <p:spPr bwMode="auto">
            <a:xfrm>
              <a:off x="8898127" y="4244804"/>
              <a:ext cx="2306195" cy="369521"/>
            </a:xfrm>
            <a:prstGeom prst="rect">
              <a:avLst/>
            </a:prstGeom>
            <a:grpFill/>
            <a:effectLst>
              <a:outerShdw blurRad="50800" dist="38100" dir="2700000" algn="tl" rotWithShape="0">
                <a:prstClr val="black">
                  <a:alpha val="40000"/>
                </a:prstClr>
              </a:outerShdw>
            </a:effectLst>
          </p:spPr>
          <p:txBody>
            <a:bodyPr lIns="121944" tIns="60972" rIns="121944" bIns="60972" anchor="ctr">
              <a:noAutofit/>
            </a:bodyPr>
            <a:lstStyle/>
            <a:p>
              <a:pPr algn="ctr" defTabSz="1219200" fontAlgn="ctr">
                <a:defRPr/>
              </a:pPr>
              <a:r>
                <a:rPr lang="en-US" sz="2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User quantity</a:t>
              </a:r>
              <a:endParaRPr lang="en-US" altLang="zh-CN" sz="2000" b="1" noProof="1">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8" name="文本框 177">
              <a:extLst>
                <a:ext uri="{FF2B5EF4-FFF2-40B4-BE49-F238E27FC236}">
                  <a16:creationId xmlns:a16="http://schemas.microsoft.com/office/drawing/2014/main" xmlns="" id="{440CE90A-2FF7-4B82-8739-5FA38412CA26}"/>
                </a:ext>
              </a:extLst>
            </p:cNvPr>
            <p:cNvSpPr txBox="1"/>
            <p:nvPr/>
          </p:nvSpPr>
          <p:spPr>
            <a:xfrm>
              <a:off x="9495080" y="4698014"/>
              <a:ext cx="1153781" cy="501798"/>
            </a:xfrm>
            <a:prstGeom prst="rect">
              <a:avLst/>
            </a:prstGeom>
            <a:grpFill/>
            <a:effectLst/>
          </p:spPr>
          <p:txBody>
            <a:bodyPr wrap="square" rtlCol="0">
              <a:noAutofit/>
            </a:bodyPr>
            <a:lstStyle/>
            <a:p>
              <a:pPr algn="ctr" defTabSz="609707" fontAlgn="ctr">
                <a:defRPr/>
              </a:pPr>
              <a:r>
                <a:rPr lang="en-US" sz="2400"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18.4%</a:t>
              </a:r>
              <a:endParaRPr lang="en-US" altLang="zh-CN" sz="2400"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文本框 178">
              <a:extLst>
                <a:ext uri="{FF2B5EF4-FFF2-40B4-BE49-F238E27FC236}">
                  <a16:creationId xmlns:a16="http://schemas.microsoft.com/office/drawing/2014/main" xmlns="" id="{C7D36DC4-9820-4300-8D71-07DC7C06EC80}"/>
                </a:ext>
              </a:extLst>
            </p:cNvPr>
            <p:cNvSpPr txBox="1"/>
            <p:nvPr/>
          </p:nvSpPr>
          <p:spPr>
            <a:xfrm>
              <a:off x="9397659" y="3640828"/>
              <a:ext cx="1361882" cy="501798"/>
            </a:xfrm>
            <a:prstGeom prst="rect">
              <a:avLst/>
            </a:prstGeom>
            <a:grpFill/>
            <a:effectLst/>
          </p:spPr>
          <p:txBody>
            <a:bodyPr wrap="square" rtlCol="0">
              <a:noAutofit/>
            </a:bodyPr>
            <a:lstStyle/>
            <a:p>
              <a:pPr algn="ctr" defTabSz="609707" fontAlgn="ctr">
                <a:defRPr/>
              </a:pPr>
              <a:r>
                <a:rPr lang="en-US" sz="2400"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17.87%</a:t>
              </a:r>
              <a:endParaRPr lang="en-US" altLang="zh-CN" sz="2400"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0" name="pasted-image.pdf">
              <a:extLst>
                <a:ext uri="{FF2B5EF4-FFF2-40B4-BE49-F238E27FC236}">
                  <a16:creationId xmlns:a16="http://schemas.microsoft.com/office/drawing/2014/main" xmlns="" id="{02432015-4874-451F-97A8-DC76B901692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755748">
              <a:off x="10604955" y="3707334"/>
              <a:ext cx="412395" cy="351869"/>
            </a:xfrm>
            <a:prstGeom prst="rect">
              <a:avLst/>
            </a:prstGeom>
            <a:grpFill/>
            <a:ln>
              <a:noFill/>
            </a:ln>
            <a:extLst>
              <a:ext uri="{91240B29-F687-4F45-9708-019B960494DF}">
                <a14:hiddenLine xmlns:a14="http://schemas.microsoft.com/office/drawing/2010/main" w="12700">
                  <a:solidFill>
                    <a:srgbClr val="000000"/>
                  </a:solidFill>
                  <a:miter lim="400000"/>
                  <a:headEnd/>
                  <a:tailEnd/>
                </a14:hiddenLine>
              </a:ext>
            </a:extLst>
          </p:spPr>
        </p:pic>
        <p:pic>
          <p:nvPicPr>
            <p:cNvPr id="181" name="pasted-image.pdf">
              <a:extLst>
                <a:ext uri="{FF2B5EF4-FFF2-40B4-BE49-F238E27FC236}">
                  <a16:creationId xmlns:a16="http://schemas.microsoft.com/office/drawing/2014/main" xmlns="" id="{82445C4B-FDA4-492B-A46E-401305ECD8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755748">
              <a:off x="10544697" y="4750405"/>
              <a:ext cx="412395" cy="351869"/>
            </a:xfrm>
            <a:prstGeom prst="rect">
              <a:avLst/>
            </a:prstGeom>
            <a:grpFill/>
            <a:ln>
              <a:noFill/>
            </a:ln>
            <a:extLst>
              <a:ext uri="{91240B29-F687-4F45-9708-019B960494DF}">
                <a14:hiddenLine xmlns:a14="http://schemas.microsoft.com/office/drawing/2010/main" w="12700">
                  <a:solidFill>
                    <a:srgbClr val="000000"/>
                  </a:solidFill>
                  <a:miter lim="400000"/>
                  <a:headEnd/>
                  <a:tailEnd/>
                </a14:hiddenLine>
              </a:ext>
            </a:extLst>
          </p:spPr>
        </p:pic>
      </p:grpSp>
      <p:sp>
        <p:nvSpPr>
          <p:cNvPr id="182" name="矩形 181">
            <a:extLst>
              <a:ext uri="{FF2B5EF4-FFF2-40B4-BE49-F238E27FC236}">
                <a16:creationId xmlns:a16="http://schemas.microsoft.com/office/drawing/2014/main" xmlns="" id="{49377761-81D9-43F0-844A-56390BDDC110}"/>
              </a:ext>
            </a:extLst>
          </p:cNvPr>
          <p:cNvSpPr/>
          <p:nvPr/>
        </p:nvSpPr>
        <p:spPr>
          <a:xfrm>
            <a:off x="8511793" y="2026670"/>
            <a:ext cx="2391689" cy="1107996"/>
          </a:xfrm>
          <a:prstGeom prst="rect">
            <a:avLst/>
          </a:prstGeom>
          <a:noFill/>
        </p:spPr>
        <p:txBody>
          <a:bodyPr wrap="square">
            <a:noAutofit/>
          </a:bodyPr>
          <a:lstStyle/>
          <a:p>
            <a:pPr defTabSz="1219272" fontAlgn="ctr"/>
            <a:r>
              <a:rPr lang="en-US" sz="1200" b="1" dirty="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4.5G: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optimal parameters are </a:t>
            </a:r>
            <a:r>
              <a:rPr lang="en-US" sz="1200" b="1" dirty="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automatically </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found for the base station of each cell </a:t>
            </a:r>
            <a:r>
              <a:rPr lang="en-US" sz="1200" b="1" dirty="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within seven days</a:t>
            </a: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9272" fontAlgn="ctr"/>
            <a:r>
              <a:rPr lang="en-US" sz="1200" b="1" dirty="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rPr>
              <a:t>5G: dependent on AI</a:t>
            </a:r>
            <a:endParaRPr lang="en-US" altLang="zh-CN" sz="1200" b="1" dirty="0">
              <a:solidFill>
                <a:srgbClr val="F6C24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a:extLst>
              <a:ext uri="{FF2B5EF4-FFF2-40B4-BE49-F238E27FC236}">
                <a16:creationId xmlns:a16="http://schemas.microsoft.com/office/drawing/2014/main" xmlns="" id="{584F8BF6-90BB-43D1-812E-49B90B8A58D1}"/>
              </a:ext>
            </a:extLst>
          </p:cNvPr>
          <p:cNvSpPr txBox="1"/>
          <p:nvPr/>
        </p:nvSpPr>
        <p:spPr>
          <a:xfrm>
            <a:off x="1368500" y="3412413"/>
            <a:ext cx="455217" cy="253916"/>
          </a:xfrm>
          <a:prstGeom prst="rect">
            <a:avLst/>
          </a:prstGeom>
          <a:noFill/>
        </p:spPr>
        <p:txBody>
          <a:bodyPr wrap="square" rtlCol="0">
            <a:noAutofit/>
          </a:bodyPr>
          <a:lstStyle/>
          <a:p>
            <a:pPr marL="0" marR="0" lvl="0" indent="0" defTabSz="1219272" eaLnBrk="1" fontAlgn="ctr" latinLnBrk="0" hangingPunct="1">
              <a:lnSpc>
                <a:spcPct val="100000"/>
              </a:lnSpc>
              <a:spcBef>
                <a:spcPts val="0"/>
              </a:spcBef>
              <a:spcAft>
                <a:spcPts val="0"/>
              </a:spcAft>
              <a:buClrTx/>
              <a:buSzTx/>
              <a:buFontTx/>
              <a:buNone/>
              <a:tabLst/>
              <a:defRPr/>
            </a:pPr>
            <a:r>
              <a:rPr lang="en-US" sz="105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a:t>
            </a:r>
            <a:endParaRPr kumimoji="0" lang="en-US" sz="105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84" name="图片 183">
            <a:extLst>
              <a:ext uri="{FF2B5EF4-FFF2-40B4-BE49-F238E27FC236}">
                <a16:creationId xmlns:a16="http://schemas.microsoft.com/office/drawing/2014/main" xmlns="" id="{D80906B2-3AEB-422D-B1DB-09A0D328C0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1574" y="3473268"/>
            <a:ext cx="588871" cy="655697"/>
          </a:xfrm>
          <a:prstGeom prst="rect">
            <a:avLst/>
          </a:prstGeom>
          <a:noFill/>
        </p:spPr>
      </p:pic>
      <p:pic>
        <p:nvPicPr>
          <p:cNvPr id="185" name="图片 184">
            <a:extLst>
              <a:ext uri="{FF2B5EF4-FFF2-40B4-BE49-F238E27FC236}">
                <a16:creationId xmlns:a16="http://schemas.microsoft.com/office/drawing/2014/main" xmlns="" id="{0F3983A3-0B45-4162-AF46-4931627317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48248" y="3270016"/>
            <a:ext cx="494452" cy="372439"/>
          </a:xfrm>
          <a:prstGeom prst="rect">
            <a:avLst/>
          </a:prstGeom>
          <a:noFill/>
        </p:spPr>
      </p:pic>
      <p:sp>
        <p:nvSpPr>
          <p:cNvPr id="186" name="矩形 185">
            <a:extLst>
              <a:ext uri="{FF2B5EF4-FFF2-40B4-BE49-F238E27FC236}">
                <a16:creationId xmlns:a16="http://schemas.microsoft.com/office/drawing/2014/main" xmlns="" id="{04563633-AF13-4422-827A-EED6A3644179}"/>
              </a:ext>
            </a:extLst>
          </p:cNvPr>
          <p:cNvSpPr/>
          <p:nvPr/>
        </p:nvSpPr>
        <p:spPr>
          <a:xfrm>
            <a:off x="2416581" y="3679550"/>
            <a:ext cx="1385452" cy="276999"/>
          </a:xfrm>
          <a:prstGeom prst="rect">
            <a:avLst/>
          </a:prstGeom>
          <a:noFill/>
        </p:spPr>
        <p:txBody>
          <a:bodyPr wrap="square" rtlCol="0">
            <a:noAutofit/>
          </a:bodyPr>
          <a:lstStyle/>
          <a:p>
            <a:pPr marL="0" marR="0" lvl="0" indent="0" defTabSz="914339" eaLnBrk="0" fontAlgn="ctr" latinLnBrk="0" hangingPunct="0">
              <a:lnSpc>
                <a:spcPct val="100000"/>
              </a:lnSpc>
              <a:spcBef>
                <a:spcPts val="0"/>
              </a:spcBef>
              <a:spcAft>
                <a:spcPts val="0"/>
              </a:spcAft>
              <a:buClrTx/>
              <a:buSzTx/>
              <a:buFontTx/>
              <a:buNone/>
              <a:tabLst/>
              <a:defRPr/>
            </a:pPr>
            <a:r>
              <a:rPr lang="en-US" sz="1200" dirty="0" smtClean="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rPr>
              <a:t>Vertical beams</a:t>
            </a:r>
            <a:endParaRPr kumimoji="0" lang="en-US" altLang="zh-CN" sz="1200" b="0"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7" name="矩形 186">
            <a:extLst>
              <a:ext uri="{FF2B5EF4-FFF2-40B4-BE49-F238E27FC236}">
                <a16:creationId xmlns:a16="http://schemas.microsoft.com/office/drawing/2014/main" xmlns="" id="{A77D10B5-6EF5-45C6-8B95-367E14BDD599}"/>
              </a:ext>
            </a:extLst>
          </p:cNvPr>
          <p:cNvSpPr/>
          <p:nvPr/>
        </p:nvSpPr>
        <p:spPr>
          <a:xfrm>
            <a:off x="2416582" y="3333152"/>
            <a:ext cx="1558199" cy="276999"/>
          </a:xfrm>
          <a:prstGeom prst="rect">
            <a:avLst/>
          </a:prstGeom>
          <a:noFill/>
        </p:spPr>
        <p:txBody>
          <a:bodyPr wrap="square" rtlCol="0">
            <a:noAutofit/>
          </a:bodyPr>
          <a:lstStyle/>
          <a:p>
            <a:pPr marL="0" marR="0" lvl="0" indent="0" defTabSz="914339" eaLnBrk="0" fontAlgn="ctr" latinLnBrk="0" hangingPunct="0">
              <a:lnSpc>
                <a:spcPct val="100000"/>
              </a:lnSpc>
              <a:spcBef>
                <a:spcPts val="0"/>
              </a:spcBef>
              <a:spcAft>
                <a:spcPts val="0"/>
              </a:spcAft>
              <a:buClrTx/>
              <a:buSzTx/>
              <a:buFontTx/>
              <a:buNone/>
              <a:tabLst/>
              <a:defRPr/>
            </a:pPr>
            <a:r>
              <a:rPr lang="en-US" sz="1200" dirty="0" smtClean="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rPr>
              <a:t>Horizontal beams</a:t>
            </a:r>
            <a:endParaRPr kumimoji="0" lang="en-US" altLang="zh-CN" sz="1200" b="0"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8" name="左大括号 187">
            <a:extLst>
              <a:ext uri="{FF2B5EF4-FFF2-40B4-BE49-F238E27FC236}">
                <a16:creationId xmlns:a16="http://schemas.microsoft.com/office/drawing/2014/main" xmlns="" id="{CF0FE9A9-9366-4C76-BB93-1E3AA215C1E6}"/>
              </a:ext>
            </a:extLst>
          </p:cNvPr>
          <p:cNvSpPr/>
          <p:nvPr/>
        </p:nvSpPr>
        <p:spPr>
          <a:xfrm>
            <a:off x="1798011" y="3402604"/>
            <a:ext cx="85041" cy="773796"/>
          </a:xfrm>
          <a:prstGeom prst="leftBrace">
            <a:avLst/>
          </a:prstGeom>
          <a:solidFill>
            <a:schemeClr val="tx1"/>
          </a:solidFill>
          <a:ln w="3175" cap="flat" cmpd="sng" algn="ctr">
            <a:solidFill>
              <a:sysClr val="window" lastClr="FFFFFF"/>
            </a:solidFill>
            <a:prstDash val="solid"/>
          </a:ln>
          <a:effectLst>
            <a:outerShdw blurRad="63500" sx="102000" sy="102000" algn="ctr" rotWithShape="0">
              <a:sysClr val="window" lastClr="FFFFFF">
                <a:alpha val="75000"/>
              </a:sysClr>
            </a:outerShdw>
          </a:effectLst>
        </p:spPr>
        <p:txBody>
          <a:bodyPr rtlCol="0" anchor="ctr">
            <a:noAutofit/>
          </a:bodyPr>
          <a:lstStyle/>
          <a:p>
            <a:pPr marL="0" marR="0" lvl="0" indent="0" algn="ctr" defTabSz="1219362"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9" name="矩形 188">
            <a:extLst>
              <a:ext uri="{FF2B5EF4-FFF2-40B4-BE49-F238E27FC236}">
                <a16:creationId xmlns:a16="http://schemas.microsoft.com/office/drawing/2014/main" xmlns="" id="{8C06D183-3451-4049-BB56-445081508D0C}"/>
              </a:ext>
            </a:extLst>
          </p:cNvPr>
          <p:cNvSpPr/>
          <p:nvPr/>
        </p:nvSpPr>
        <p:spPr>
          <a:xfrm>
            <a:off x="2429902" y="3993992"/>
            <a:ext cx="1009265" cy="276999"/>
          </a:xfrm>
          <a:prstGeom prst="rect">
            <a:avLst/>
          </a:prstGeom>
          <a:noFill/>
        </p:spPr>
        <p:txBody>
          <a:bodyPr wrap="square" rtlCol="0">
            <a:noAutofit/>
          </a:bodyPr>
          <a:lstStyle/>
          <a:p>
            <a:pPr marL="0" marR="0" lvl="0" indent="0" defTabSz="914339" eaLnBrk="0" fontAlgn="ctr" latinLnBrk="0" hangingPunct="0">
              <a:lnSpc>
                <a:spcPct val="100000"/>
              </a:lnSpc>
              <a:spcBef>
                <a:spcPts val="0"/>
              </a:spcBef>
              <a:spcAft>
                <a:spcPts val="0"/>
              </a:spcAft>
              <a:buClrTx/>
              <a:buSzTx/>
              <a:buFontTx/>
              <a:buNone/>
              <a:tabLst/>
              <a:defRPr/>
            </a:pPr>
            <a:r>
              <a:rPr lang="en-US" sz="1200" dirty="0" smtClean="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rPr>
              <a:t>Downtilt</a:t>
            </a:r>
            <a:endParaRPr kumimoji="0" lang="en-US" altLang="zh-CN" sz="1200" b="0"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90" name="组合 189">
            <a:extLst>
              <a:ext uri="{FF2B5EF4-FFF2-40B4-BE49-F238E27FC236}">
                <a16:creationId xmlns:a16="http://schemas.microsoft.com/office/drawing/2014/main" xmlns="" id="{AD0DDD56-34F3-4439-A4E7-98D2CC418DC1}"/>
              </a:ext>
            </a:extLst>
          </p:cNvPr>
          <p:cNvGrpSpPr>
            <a:grpSpLocks noChangeAspect="1"/>
          </p:cNvGrpSpPr>
          <p:nvPr/>
        </p:nvGrpSpPr>
        <p:grpSpPr>
          <a:xfrm>
            <a:off x="1477340" y="3664193"/>
            <a:ext cx="223712" cy="424641"/>
            <a:chOff x="641293" y="3018583"/>
            <a:chExt cx="233960" cy="387633"/>
          </a:xfrm>
          <a:solidFill>
            <a:schemeClr val="bg1"/>
          </a:solidFill>
        </p:grpSpPr>
        <p:sp>
          <p:nvSpPr>
            <p:cNvPr id="191" name="Freeform 38">
              <a:extLst>
                <a:ext uri="{FF2B5EF4-FFF2-40B4-BE49-F238E27FC236}">
                  <a16:creationId xmlns:a16="http://schemas.microsoft.com/office/drawing/2014/main" xmlns="" id="{96104F26-6A96-48DE-AB82-D169E5CAE198}"/>
                </a:ext>
              </a:extLst>
            </p:cNvPr>
            <p:cNvSpPr>
              <a:spLocks noChangeAspect="1" noEditPoints="1" noChangeArrowheads="1"/>
            </p:cNvSpPr>
            <p:nvPr/>
          </p:nvSpPr>
          <p:spPr bwMode="auto">
            <a:xfrm>
              <a:off x="641293" y="3116874"/>
              <a:ext cx="233960" cy="289342"/>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grpFill/>
            <a:ln>
              <a:noFill/>
            </a:ln>
          </p:spPr>
          <p:txBody>
            <a:bodyPr>
              <a:noAutofit/>
            </a:bodyPr>
            <a:lstStyle/>
            <a:p>
              <a:pPr marL="0" marR="0" lvl="0" indent="0" defTabSz="914339" eaLnBrk="1" fontAlgn="ctr" latinLnBrk="0" hangingPunct="1">
                <a:lnSpc>
                  <a:spcPct val="100000"/>
                </a:lnSpc>
                <a:spcBef>
                  <a:spcPts val="0"/>
                </a:spcBef>
                <a:spcAft>
                  <a:spcPts val="0"/>
                </a:spcAft>
                <a:buClr>
                  <a:srgbClr val="CC9900"/>
                </a:buClr>
                <a:buSzTx/>
                <a:buFontTx/>
                <a:buNone/>
                <a:tabLst/>
                <a:defRPr/>
              </a:pPr>
              <a:endParaRPr kumimoji="0" lang="en-US" altLang="zh-CN"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92" name="组合 191">
              <a:extLst>
                <a:ext uri="{FF2B5EF4-FFF2-40B4-BE49-F238E27FC236}">
                  <a16:creationId xmlns:a16="http://schemas.microsoft.com/office/drawing/2014/main" xmlns="" id="{09D3FC69-1F47-4A67-8D8C-2611BD0FD252}"/>
                </a:ext>
              </a:extLst>
            </p:cNvPr>
            <p:cNvGrpSpPr/>
            <p:nvPr/>
          </p:nvGrpSpPr>
          <p:grpSpPr>
            <a:xfrm>
              <a:off x="656049" y="3018583"/>
              <a:ext cx="204448" cy="178509"/>
              <a:chOff x="-517194" y="2934763"/>
              <a:chExt cx="204448" cy="178509"/>
            </a:xfrm>
            <a:grpFill/>
          </p:grpSpPr>
          <p:sp>
            <p:nvSpPr>
              <p:cNvPr id="193" name="Oval 146_1">
                <a:extLst>
                  <a:ext uri="{FF2B5EF4-FFF2-40B4-BE49-F238E27FC236}">
                    <a16:creationId xmlns:a16="http://schemas.microsoft.com/office/drawing/2014/main" xmlns="" id="{948E771B-C908-4552-8EB8-026A29C311DB}"/>
                  </a:ext>
                </a:extLst>
              </p:cNvPr>
              <p:cNvSpPr>
                <a:spLocks noChangeAspect="1" noChangeArrowheads="1"/>
              </p:cNvSpPr>
              <p:nvPr/>
            </p:nvSpPr>
            <p:spPr bwMode="auto">
              <a:xfrm>
                <a:off x="-516176" y="293490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94" name="组合 393">
                <a:extLst>
                  <a:ext uri="{FF2B5EF4-FFF2-40B4-BE49-F238E27FC236}">
                    <a16:creationId xmlns:a16="http://schemas.microsoft.com/office/drawing/2014/main" xmlns="" id="{A48CDC5F-7679-4B25-8B2D-F814ED9EA897}"/>
                  </a:ext>
                </a:extLst>
              </p:cNvPr>
              <p:cNvGrpSpPr/>
              <p:nvPr/>
            </p:nvGrpSpPr>
            <p:grpSpPr>
              <a:xfrm>
                <a:off x="-510322" y="2940667"/>
                <a:ext cx="39484" cy="38878"/>
                <a:chOff x="7493054" y="4172488"/>
                <a:chExt cx="1028540" cy="1028540"/>
              </a:xfrm>
              <a:grpFill/>
            </p:grpSpPr>
            <p:cxnSp>
              <p:nvCxnSpPr>
                <p:cNvPr id="255" name="直接连接符 254">
                  <a:extLst>
                    <a:ext uri="{FF2B5EF4-FFF2-40B4-BE49-F238E27FC236}">
                      <a16:creationId xmlns:a16="http://schemas.microsoft.com/office/drawing/2014/main" xmlns="" id="{1692EADD-9E5F-4FA4-A901-CD411AC99CCF}"/>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56" name="直接连接符 255">
                  <a:extLst>
                    <a:ext uri="{FF2B5EF4-FFF2-40B4-BE49-F238E27FC236}">
                      <a16:creationId xmlns:a16="http://schemas.microsoft.com/office/drawing/2014/main" xmlns="" id="{FE90B3E8-FEEC-4AEF-9585-EED2B0B04EDB}"/>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195" name="Oval 146_3">
                <a:extLst>
                  <a:ext uri="{FF2B5EF4-FFF2-40B4-BE49-F238E27FC236}">
                    <a16:creationId xmlns:a16="http://schemas.microsoft.com/office/drawing/2014/main" xmlns="" id="{7B4D572C-7CF5-43F0-9C1C-AAA5B1A91F73}"/>
                  </a:ext>
                </a:extLst>
              </p:cNvPr>
              <p:cNvSpPr>
                <a:spLocks noChangeAspect="1" noChangeArrowheads="1"/>
              </p:cNvSpPr>
              <p:nvPr/>
            </p:nvSpPr>
            <p:spPr bwMode="auto">
              <a:xfrm>
                <a:off x="-466109"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96" name="组合 389">
                <a:extLst>
                  <a:ext uri="{FF2B5EF4-FFF2-40B4-BE49-F238E27FC236}">
                    <a16:creationId xmlns:a16="http://schemas.microsoft.com/office/drawing/2014/main" xmlns="" id="{1296985C-AEE5-400E-A11A-9E6171938387}"/>
                  </a:ext>
                </a:extLst>
              </p:cNvPr>
              <p:cNvGrpSpPr/>
              <p:nvPr/>
            </p:nvGrpSpPr>
            <p:grpSpPr>
              <a:xfrm>
                <a:off x="-460255" y="2940524"/>
                <a:ext cx="39484" cy="38878"/>
                <a:chOff x="7493054" y="4172488"/>
                <a:chExt cx="1028540" cy="1028540"/>
              </a:xfrm>
              <a:grpFill/>
            </p:grpSpPr>
            <p:cxnSp>
              <p:nvCxnSpPr>
                <p:cNvPr id="253" name="直接连接符 252">
                  <a:extLst>
                    <a:ext uri="{FF2B5EF4-FFF2-40B4-BE49-F238E27FC236}">
                      <a16:creationId xmlns:a16="http://schemas.microsoft.com/office/drawing/2014/main" xmlns="" id="{A51E91DC-31CB-4664-8E91-5E97AE960EA0}"/>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54" name="直接连接符 253">
                  <a:extLst>
                    <a:ext uri="{FF2B5EF4-FFF2-40B4-BE49-F238E27FC236}">
                      <a16:creationId xmlns:a16="http://schemas.microsoft.com/office/drawing/2014/main" xmlns="" id="{16308ACD-3728-48DE-8D21-46A4626F9EF0}"/>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197" name="Oval 146_5">
                <a:extLst>
                  <a:ext uri="{FF2B5EF4-FFF2-40B4-BE49-F238E27FC236}">
                    <a16:creationId xmlns:a16="http://schemas.microsoft.com/office/drawing/2014/main" xmlns="" id="{7888222B-B1EB-4006-9F58-CECA63DB4341}"/>
                  </a:ext>
                </a:extLst>
              </p:cNvPr>
              <p:cNvSpPr>
                <a:spLocks noChangeAspect="1" noChangeArrowheads="1"/>
              </p:cNvSpPr>
              <p:nvPr/>
            </p:nvSpPr>
            <p:spPr bwMode="auto">
              <a:xfrm>
                <a:off x="-415024"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98" name="组合 385">
                <a:extLst>
                  <a:ext uri="{FF2B5EF4-FFF2-40B4-BE49-F238E27FC236}">
                    <a16:creationId xmlns:a16="http://schemas.microsoft.com/office/drawing/2014/main" xmlns="" id="{6DBD4ECF-203B-4EA7-A421-DA9E0AC754C8}"/>
                  </a:ext>
                </a:extLst>
              </p:cNvPr>
              <p:cNvGrpSpPr/>
              <p:nvPr/>
            </p:nvGrpSpPr>
            <p:grpSpPr>
              <a:xfrm>
                <a:off x="-409170" y="2940524"/>
                <a:ext cx="39484" cy="38878"/>
                <a:chOff x="7493054" y="4172488"/>
                <a:chExt cx="1028540" cy="1028540"/>
              </a:xfrm>
              <a:grpFill/>
            </p:grpSpPr>
            <p:cxnSp>
              <p:nvCxnSpPr>
                <p:cNvPr id="251" name="直接连接符 250">
                  <a:extLst>
                    <a:ext uri="{FF2B5EF4-FFF2-40B4-BE49-F238E27FC236}">
                      <a16:creationId xmlns:a16="http://schemas.microsoft.com/office/drawing/2014/main" xmlns="" id="{1F09897F-5555-4A64-B688-E69591EC8AAE}"/>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52" name="直接连接符 251">
                  <a:extLst>
                    <a:ext uri="{FF2B5EF4-FFF2-40B4-BE49-F238E27FC236}">
                      <a16:creationId xmlns:a16="http://schemas.microsoft.com/office/drawing/2014/main" xmlns="" id="{BF9F9640-DB15-41AB-BD80-333339B85C1E}"/>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199" name="Oval 146">
                <a:extLst>
                  <a:ext uri="{FF2B5EF4-FFF2-40B4-BE49-F238E27FC236}">
                    <a16:creationId xmlns:a16="http://schemas.microsoft.com/office/drawing/2014/main" xmlns="" id="{0FCFF99C-20C8-4907-9B8D-4BCBCAD424F2}"/>
                  </a:ext>
                </a:extLst>
              </p:cNvPr>
              <p:cNvSpPr>
                <a:spLocks noChangeAspect="1" noChangeArrowheads="1"/>
              </p:cNvSpPr>
              <p:nvPr/>
            </p:nvSpPr>
            <p:spPr bwMode="auto">
              <a:xfrm>
                <a:off x="-363939"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0" name="组合 381">
                <a:extLst>
                  <a:ext uri="{FF2B5EF4-FFF2-40B4-BE49-F238E27FC236}">
                    <a16:creationId xmlns:a16="http://schemas.microsoft.com/office/drawing/2014/main" xmlns="" id="{E7C4BD25-7B8A-4C14-B05D-283721402F27}"/>
                  </a:ext>
                </a:extLst>
              </p:cNvPr>
              <p:cNvGrpSpPr/>
              <p:nvPr/>
            </p:nvGrpSpPr>
            <p:grpSpPr>
              <a:xfrm>
                <a:off x="-358085" y="2940524"/>
                <a:ext cx="39484" cy="38878"/>
                <a:chOff x="7493054" y="4172488"/>
                <a:chExt cx="1028540" cy="1028540"/>
              </a:xfrm>
              <a:grpFill/>
            </p:grpSpPr>
            <p:cxnSp>
              <p:nvCxnSpPr>
                <p:cNvPr id="249" name="直接连接符 248">
                  <a:extLst>
                    <a:ext uri="{FF2B5EF4-FFF2-40B4-BE49-F238E27FC236}">
                      <a16:creationId xmlns:a16="http://schemas.microsoft.com/office/drawing/2014/main" xmlns="" id="{BDE2394B-BBBA-48BC-B940-22A22FECCEA1}"/>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50" name="直接连接符 249">
                  <a:extLst>
                    <a:ext uri="{FF2B5EF4-FFF2-40B4-BE49-F238E27FC236}">
                      <a16:creationId xmlns:a16="http://schemas.microsoft.com/office/drawing/2014/main" xmlns="" id="{43BB520D-EDBA-41F2-9B48-9B6541C114F6}"/>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01" name="Oval 146_9">
                <a:extLst>
                  <a:ext uri="{FF2B5EF4-FFF2-40B4-BE49-F238E27FC236}">
                    <a16:creationId xmlns:a16="http://schemas.microsoft.com/office/drawing/2014/main" xmlns="" id="{766BF1AA-AB75-4C08-B720-E3489CF4FD42}"/>
                  </a:ext>
                </a:extLst>
              </p:cNvPr>
              <p:cNvSpPr>
                <a:spLocks noChangeAspect="1" noChangeArrowheads="1"/>
              </p:cNvSpPr>
              <p:nvPr/>
            </p:nvSpPr>
            <p:spPr bwMode="auto">
              <a:xfrm>
                <a:off x="-517194"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2" name="组合 377">
                <a:extLst>
                  <a:ext uri="{FF2B5EF4-FFF2-40B4-BE49-F238E27FC236}">
                    <a16:creationId xmlns:a16="http://schemas.microsoft.com/office/drawing/2014/main" xmlns="" id="{7631AB6C-E9AB-41BA-8A05-C05D28D105F2}"/>
                  </a:ext>
                </a:extLst>
              </p:cNvPr>
              <p:cNvGrpSpPr/>
              <p:nvPr/>
            </p:nvGrpSpPr>
            <p:grpSpPr>
              <a:xfrm>
                <a:off x="-511340" y="2983227"/>
                <a:ext cx="39484" cy="38878"/>
                <a:chOff x="7493054" y="4172488"/>
                <a:chExt cx="1028540" cy="1028540"/>
              </a:xfrm>
              <a:grpFill/>
            </p:grpSpPr>
            <p:cxnSp>
              <p:nvCxnSpPr>
                <p:cNvPr id="247" name="直接连接符 246">
                  <a:extLst>
                    <a:ext uri="{FF2B5EF4-FFF2-40B4-BE49-F238E27FC236}">
                      <a16:creationId xmlns:a16="http://schemas.microsoft.com/office/drawing/2014/main" xmlns="" id="{50ED5391-B8D3-4EA8-AC83-9BF058EB28A3}"/>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48" name="直接连接符 247">
                  <a:extLst>
                    <a:ext uri="{FF2B5EF4-FFF2-40B4-BE49-F238E27FC236}">
                      <a16:creationId xmlns:a16="http://schemas.microsoft.com/office/drawing/2014/main" xmlns="" id="{23BB21DC-2B8A-460E-B4D4-8811D6B3D5A5}"/>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03" name="Oval 146_11">
                <a:extLst>
                  <a:ext uri="{FF2B5EF4-FFF2-40B4-BE49-F238E27FC236}">
                    <a16:creationId xmlns:a16="http://schemas.microsoft.com/office/drawing/2014/main" xmlns="" id="{3C7ABB31-7864-42A5-932B-19620E58735F}"/>
                  </a:ext>
                </a:extLst>
              </p:cNvPr>
              <p:cNvSpPr>
                <a:spLocks noChangeAspect="1" noChangeArrowheads="1"/>
              </p:cNvSpPr>
              <p:nvPr/>
            </p:nvSpPr>
            <p:spPr bwMode="auto">
              <a:xfrm>
                <a:off x="-466109"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4" name="组合 373">
                <a:extLst>
                  <a:ext uri="{FF2B5EF4-FFF2-40B4-BE49-F238E27FC236}">
                    <a16:creationId xmlns:a16="http://schemas.microsoft.com/office/drawing/2014/main" xmlns="" id="{306B8B32-175E-465A-BF59-CC11DD89CF84}"/>
                  </a:ext>
                </a:extLst>
              </p:cNvPr>
              <p:cNvGrpSpPr/>
              <p:nvPr/>
            </p:nvGrpSpPr>
            <p:grpSpPr>
              <a:xfrm>
                <a:off x="-460255" y="2983227"/>
                <a:ext cx="39484" cy="38878"/>
                <a:chOff x="7493054" y="4172488"/>
                <a:chExt cx="1028540" cy="1028540"/>
              </a:xfrm>
              <a:grpFill/>
            </p:grpSpPr>
            <p:cxnSp>
              <p:nvCxnSpPr>
                <p:cNvPr id="245" name="直接连接符 244">
                  <a:extLst>
                    <a:ext uri="{FF2B5EF4-FFF2-40B4-BE49-F238E27FC236}">
                      <a16:creationId xmlns:a16="http://schemas.microsoft.com/office/drawing/2014/main" xmlns="" id="{AFF5003E-CA89-4D23-9809-67BADC8E644F}"/>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46" name="直接连接符 245">
                  <a:extLst>
                    <a:ext uri="{FF2B5EF4-FFF2-40B4-BE49-F238E27FC236}">
                      <a16:creationId xmlns:a16="http://schemas.microsoft.com/office/drawing/2014/main" xmlns="" id="{0AB71D6B-BEC7-4CD0-8AE3-3765DCA90BAF}"/>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05" name="Oval 146_13">
                <a:extLst>
                  <a:ext uri="{FF2B5EF4-FFF2-40B4-BE49-F238E27FC236}">
                    <a16:creationId xmlns:a16="http://schemas.microsoft.com/office/drawing/2014/main" xmlns="" id="{D4F973B5-63E3-4BB3-8C4D-803F070A5FCD}"/>
                  </a:ext>
                </a:extLst>
              </p:cNvPr>
              <p:cNvSpPr>
                <a:spLocks noChangeAspect="1" noChangeArrowheads="1"/>
              </p:cNvSpPr>
              <p:nvPr/>
            </p:nvSpPr>
            <p:spPr bwMode="auto">
              <a:xfrm>
                <a:off x="-415024"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6" name="组合 369">
                <a:extLst>
                  <a:ext uri="{FF2B5EF4-FFF2-40B4-BE49-F238E27FC236}">
                    <a16:creationId xmlns:a16="http://schemas.microsoft.com/office/drawing/2014/main" xmlns="" id="{2A791A6A-31F3-4CBF-925F-E887E45D73C3}"/>
                  </a:ext>
                </a:extLst>
              </p:cNvPr>
              <p:cNvGrpSpPr/>
              <p:nvPr/>
            </p:nvGrpSpPr>
            <p:grpSpPr>
              <a:xfrm>
                <a:off x="-409170" y="2983227"/>
                <a:ext cx="39484" cy="38878"/>
                <a:chOff x="7493054" y="4172488"/>
                <a:chExt cx="1028540" cy="1028540"/>
              </a:xfrm>
              <a:grpFill/>
            </p:grpSpPr>
            <p:cxnSp>
              <p:nvCxnSpPr>
                <p:cNvPr id="243" name="直接连接符 242">
                  <a:extLst>
                    <a:ext uri="{FF2B5EF4-FFF2-40B4-BE49-F238E27FC236}">
                      <a16:creationId xmlns:a16="http://schemas.microsoft.com/office/drawing/2014/main" xmlns="" id="{010D0925-4C0E-4B58-ACDD-AFAE9C464C7B}"/>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44" name="直接连接符 243">
                  <a:extLst>
                    <a:ext uri="{FF2B5EF4-FFF2-40B4-BE49-F238E27FC236}">
                      <a16:creationId xmlns:a16="http://schemas.microsoft.com/office/drawing/2014/main" xmlns="" id="{474FFB27-608C-4271-99FA-4181AB0BDC15}"/>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07" name="Oval 146_15">
                <a:extLst>
                  <a:ext uri="{FF2B5EF4-FFF2-40B4-BE49-F238E27FC236}">
                    <a16:creationId xmlns:a16="http://schemas.microsoft.com/office/drawing/2014/main" xmlns="" id="{7CE9B908-7CD6-43AD-9541-003B5ED76202}"/>
                  </a:ext>
                </a:extLst>
              </p:cNvPr>
              <p:cNvSpPr>
                <a:spLocks noChangeAspect="1" noChangeArrowheads="1"/>
              </p:cNvSpPr>
              <p:nvPr/>
            </p:nvSpPr>
            <p:spPr bwMode="auto">
              <a:xfrm>
                <a:off x="-363939"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08" name="组合 365">
                <a:extLst>
                  <a:ext uri="{FF2B5EF4-FFF2-40B4-BE49-F238E27FC236}">
                    <a16:creationId xmlns:a16="http://schemas.microsoft.com/office/drawing/2014/main" xmlns="" id="{B133FE37-8057-49FB-9658-D1582E3EAA65}"/>
                  </a:ext>
                </a:extLst>
              </p:cNvPr>
              <p:cNvGrpSpPr/>
              <p:nvPr/>
            </p:nvGrpSpPr>
            <p:grpSpPr>
              <a:xfrm>
                <a:off x="-358085" y="2983227"/>
                <a:ext cx="39484" cy="38878"/>
                <a:chOff x="7493054" y="4172488"/>
                <a:chExt cx="1028540" cy="1028540"/>
              </a:xfrm>
              <a:grpFill/>
            </p:grpSpPr>
            <p:cxnSp>
              <p:nvCxnSpPr>
                <p:cNvPr id="241" name="直接连接符 240">
                  <a:extLst>
                    <a:ext uri="{FF2B5EF4-FFF2-40B4-BE49-F238E27FC236}">
                      <a16:creationId xmlns:a16="http://schemas.microsoft.com/office/drawing/2014/main" xmlns="" id="{3828AB62-D79C-44BF-9C03-3C978BA1BF5A}"/>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42" name="直接连接符 241">
                  <a:extLst>
                    <a:ext uri="{FF2B5EF4-FFF2-40B4-BE49-F238E27FC236}">
                      <a16:creationId xmlns:a16="http://schemas.microsoft.com/office/drawing/2014/main" xmlns="" id="{1AC5C2DA-7257-4A35-8A69-1CC0F24F5A12}"/>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09" name="Oval 146_17">
                <a:extLst>
                  <a:ext uri="{FF2B5EF4-FFF2-40B4-BE49-F238E27FC236}">
                    <a16:creationId xmlns:a16="http://schemas.microsoft.com/office/drawing/2014/main" xmlns="" id="{8F9C8EB9-BD11-41CE-BB99-C75680E6FF5C}"/>
                  </a:ext>
                </a:extLst>
              </p:cNvPr>
              <p:cNvSpPr>
                <a:spLocks noChangeAspect="1" noChangeArrowheads="1"/>
              </p:cNvSpPr>
              <p:nvPr/>
            </p:nvSpPr>
            <p:spPr bwMode="auto">
              <a:xfrm>
                <a:off x="-517194"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10" name="组合 361">
                <a:extLst>
                  <a:ext uri="{FF2B5EF4-FFF2-40B4-BE49-F238E27FC236}">
                    <a16:creationId xmlns:a16="http://schemas.microsoft.com/office/drawing/2014/main" xmlns="" id="{276F35F2-BCAB-43EB-9696-8A33B7E6B469}"/>
                  </a:ext>
                </a:extLst>
              </p:cNvPr>
              <p:cNvGrpSpPr/>
              <p:nvPr/>
            </p:nvGrpSpPr>
            <p:grpSpPr>
              <a:xfrm>
                <a:off x="-511340" y="3025930"/>
                <a:ext cx="39484" cy="38878"/>
                <a:chOff x="7493054" y="4172488"/>
                <a:chExt cx="1028540" cy="1028540"/>
              </a:xfrm>
              <a:grpFill/>
            </p:grpSpPr>
            <p:cxnSp>
              <p:nvCxnSpPr>
                <p:cNvPr id="239" name="直接连接符 238">
                  <a:extLst>
                    <a:ext uri="{FF2B5EF4-FFF2-40B4-BE49-F238E27FC236}">
                      <a16:creationId xmlns:a16="http://schemas.microsoft.com/office/drawing/2014/main" xmlns="" id="{5D3E6D04-571A-4246-85E8-2DFEEEE90239}"/>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40" name="直接连接符 239">
                  <a:extLst>
                    <a:ext uri="{FF2B5EF4-FFF2-40B4-BE49-F238E27FC236}">
                      <a16:creationId xmlns:a16="http://schemas.microsoft.com/office/drawing/2014/main" xmlns="" id="{ECEC6873-B59C-4EA8-A6B0-E58798797FD5}"/>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11" name="Oval 146_19">
                <a:extLst>
                  <a:ext uri="{FF2B5EF4-FFF2-40B4-BE49-F238E27FC236}">
                    <a16:creationId xmlns:a16="http://schemas.microsoft.com/office/drawing/2014/main" xmlns="" id="{A8D69CA2-550E-4884-8F5D-A6E7E99E7405}"/>
                  </a:ext>
                </a:extLst>
              </p:cNvPr>
              <p:cNvSpPr>
                <a:spLocks noChangeAspect="1" noChangeArrowheads="1"/>
              </p:cNvSpPr>
              <p:nvPr/>
            </p:nvSpPr>
            <p:spPr bwMode="auto">
              <a:xfrm>
                <a:off x="-466109"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12" name="组合 357">
                <a:extLst>
                  <a:ext uri="{FF2B5EF4-FFF2-40B4-BE49-F238E27FC236}">
                    <a16:creationId xmlns:a16="http://schemas.microsoft.com/office/drawing/2014/main" xmlns="" id="{CBFE636D-3320-4459-A40E-5BC1DAA407E1}"/>
                  </a:ext>
                </a:extLst>
              </p:cNvPr>
              <p:cNvGrpSpPr/>
              <p:nvPr/>
            </p:nvGrpSpPr>
            <p:grpSpPr>
              <a:xfrm>
                <a:off x="-460255" y="3025930"/>
                <a:ext cx="39484" cy="38878"/>
                <a:chOff x="7493054" y="4172488"/>
                <a:chExt cx="1028540" cy="1028540"/>
              </a:xfrm>
              <a:grpFill/>
            </p:grpSpPr>
            <p:cxnSp>
              <p:nvCxnSpPr>
                <p:cNvPr id="237" name="直接连接符 236">
                  <a:extLst>
                    <a:ext uri="{FF2B5EF4-FFF2-40B4-BE49-F238E27FC236}">
                      <a16:creationId xmlns:a16="http://schemas.microsoft.com/office/drawing/2014/main" xmlns="" id="{523A1DFD-5D42-4380-B604-D3AFA0FDD08B}"/>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38" name="直接连接符 237">
                  <a:extLst>
                    <a:ext uri="{FF2B5EF4-FFF2-40B4-BE49-F238E27FC236}">
                      <a16:creationId xmlns:a16="http://schemas.microsoft.com/office/drawing/2014/main" xmlns="" id="{CB733607-74A1-4E19-AAB3-6E1C18F64C00}"/>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13" name="Oval 146_21">
                <a:extLst>
                  <a:ext uri="{FF2B5EF4-FFF2-40B4-BE49-F238E27FC236}">
                    <a16:creationId xmlns:a16="http://schemas.microsoft.com/office/drawing/2014/main" xmlns="" id="{EC6DCEB5-018F-40B9-918A-83F74B418512}"/>
                  </a:ext>
                </a:extLst>
              </p:cNvPr>
              <p:cNvSpPr>
                <a:spLocks noChangeAspect="1" noChangeArrowheads="1"/>
              </p:cNvSpPr>
              <p:nvPr/>
            </p:nvSpPr>
            <p:spPr bwMode="auto">
              <a:xfrm>
                <a:off x="-415024"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14" name="组合 353">
                <a:extLst>
                  <a:ext uri="{FF2B5EF4-FFF2-40B4-BE49-F238E27FC236}">
                    <a16:creationId xmlns:a16="http://schemas.microsoft.com/office/drawing/2014/main" xmlns="" id="{F6D3F0C8-FA8A-43AB-BE5A-231F06AC10C8}"/>
                  </a:ext>
                </a:extLst>
              </p:cNvPr>
              <p:cNvGrpSpPr/>
              <p:nvPr/>
            </p:nvGrpSpPr>
            <p:grpSpPr>
              <a:xfrm>
                <a:off x="-409170" y="3025930"/>
                <a:ext cx="39484" cy="38878"/>
                <a:chOff x="7493054" y="4172488"/>
                <a:chExt cx="1028540" cy="1028540"/>
              </a:xfrm>
              <a:grpFill/>
            </p:grpSpPr>
            <p:cxnSp>
              <p:nvCxnSpPr>
                <p:cNvPr id="235" name="直接连接符 234">
                  <a:extLst>
                    <a:ext uri="{FF2B5EF4-FFF2-40B4-BE49-F238E27FC236}">
                      <a16:creationId xmlns:a16="http://schemas.microsoft.com/office/drawing/2014/main" xmlns="" id="{9531D7BB-0FD3-40F4-8ADC-D9C52E63159E}"/>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36" name="直接连接符 235">
                  <a:extLst>
                    <a:ext uri="{FF2B5EF4-FFF2-40B4-BE49-F238E27FC236}">
                      <a16:creationId xmlns:a16="http://schemas.microsoft.com/office/drawing/2014/main" xmlns="" id="{521C5821-0D24-4BFB-8BD4-5357D3D68A24}"/>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15" name="Oval 146_23">
                <a:extLst>
                  <a:ext uri="{FF2B5EF4-FFF2-40B4-BE49-F238E27FC236}">
                    <a16:creationId xmlns:a16="http://schemas.microsoft.com/office/drawing/2014/main" xmlns="" id="{D9D0D809-0AD9-46F4-98C2-6BD7F666DDB9}"/>
                  </a:ext>
                </a:extLst>
              </p:cNvPr>
              <p:cNvSpPr>
                <a:spLocks noChangeAspect="1" noChangeArrowheads="1"/>
              </p:cNvSpPr>
              <p:nvPr/>
            </p:nvSpPr>
            <p:spPr bwMode="auto">
              <a:xfrm>
                <a:off x="-363939"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16" name="组合 349">
                <a:extLst>
                  <a:ext uri="{FF2B5EF4-FFF2-40B4-BE49-F238E27FC236}">
                    <a16:creationId xmlns:a16="http://schemas.microsoft.com/office/drawing/2014/main" xmlns="" id="{47D522E0-5F31-4AA0-8ED2-93F8D4E67482}"/>
                  </a:ext>
                </a:extLst>
              </p:cNvPr>
              <p:cNvGrpSpPr/>
              <p:nvPr/>
            </p:nvGrpSpPr>
            <p:grpSpPr>
              <a:xfrm>
                <a:off x="-358085" y="3025930"/>
                <a:ext cx="39484" cy="38878"/>
                <a:chOff x="7493054" y="4172488"/>
                <a:chExt cx="1028540" cy="1028540"/>
              </a:xfrm>
              <a:grpFill/>
            </p:grpSpPr>
            <p:cxnSp>
              <p:nvCxnSpPr>
                <p:cNvPr id="233" name="直接连接符 232">
                  <a:extLst>
                    <a:ext uri="{FF2B5EF4-FFF2-40B4-BE49-F238E27FC236}">
                      <a16:creationId xmlns:a16="http://schemas.microsoft.com/office/drawing/2014/main" xmlns="" id="{B478D01F-A4F2-4F0B-A083-EF54B8285E8B}"/>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34" name="直接连接符 233">
                  <a:extLst>
                    <a:ext uri="{FF2B5EF4-FFF2-40B4-BE49-F238E27FC236}">
                      <a16:creationId xmlns:a16="http://schemas.microsoft.com/office/drawing/2014/main" xmlns="" id="{380B09EC-D682-4D9E-8478-D85BC70BF055}"/>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17" name="Oval 146_25">
                <a:extLst>
                  <a:ext uri="{FF2B5EF4-FFF2-40B4-BE49-F238E27FC236}">
                    <a16:creationId xmlns:a16="http://schemas.microsoft.com/office/drawing/2014/main" xmlns="" id="{C15F289B-A6A3-42A2-AE02-44ABF2D8055B}"/>
                  </a:ext>
                </a:extLst>
              </p:cNvPr>
              <p:cNvSpPr>
                <a:spLocks noChangeAspect="1" noChangeArrowheads="1"/>
              </p:cNvSpPr>
              <p:nvPr/>
            </p:nvSpPr>
            <p:spPr bwMode="auto">
              <a:xfrm>
                <a:off x="-517194"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18" name="组合 345">
                <a:extLst>
                  <a:ext uri="{FF2B5EF4-FFF2-40B4-BE49-F238E27FC236}">
                    <a16:creationId xmlns:a16="http://schemas.microsoft.com/office/drawing/2014/main" xmlns="" id="{677981E4-0EF9-461E-A470-0EA4ECC33814}"/>
                  </a:ext>
                </a:extLst>
              </p:cNvPr>
              <p:cNvGrpSpPr/>
              <p:nvPr/>
            </p:nvGrpSpPr>
            <p:grpSpPr>
              <a:xfrm>
                <a:off x="-511340" y="3068633"/>
                <a:ext cx="39484" cy="38878"/>
                <a:chOff x="7493054" y="4172488"/>
                <a:chExt cx="1028540" cy="1028540"/>
              </a:xfrm>
              <a:grpFill/>
            </p:grpSpPr>
            <p:cxnSp>
              <p:nvCxnSpPr>
                <p:cNvPr id="231" name="直接连接符 230">
                  <a:extLst>
                    <a:ext uri="{FF2B5EF4-FFF2-40B4-BE49-F238E27FC236}">
                      <a16:creationId xmlns:a16="http://schemas.microsoft.com/office/drawing/2014/main" xmlns="" id="{FBBA8E83-096A-42EC-BB5C-79A275A519B1}"/>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32" name="直接连接符 231">
                  <a:extLst>
                    <a:ext uri="{FF2B5EF4-FFF2-40B4-BE49-F238E27FC236}">
                      <a16:creationId xmlns:a16="http://schemas.microsoft.com/office/drawing/2014/main" xmlns="" id="{EC3DB441-17B5-45C3-805C-0F279FF6C89D}"/>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19" name="Oval 146_27">
                <a:extLst>
                  <a:ext uri="{FF2B5EF4-FFF2-40B4-BE49-F238E27FC236}">
                    <a16:creationId xmlns:a16="http://schemas.microsoft.com/office/drawing/2014/main" xmlns="" id="{B19BF3C5-E8B0-4FC9-BCC4-3914B12DB860}"/>
                  </a:ext>
                </a:extLst>
              </p:cNvPr>
              <p:cNvSpPr>
                <a:spLocks noChangeAspect="1" noChangeArrowheads="1"/>
              </p:cNvSpPr>
              <p:nvPr/>
            </p:nvSpPr>
            <p:spPr bwMode="auto">
              <a:xfrm>
                <a:off x="-466109"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20" name="组合 341">
                <a:extLst>
                  <a:ext uri="{FF2B5EF4-FFF2-40B4-BE49-F238E27FC236}">
                    <a16:creationId xmlns:a16="http://schemas.microsoft.com/office/drawing/2014/main" xmlns="" id="{0341A0F3-5297-4A60-9D83-8EB4A6E63FBF}"/>
                  </a:ext>
                </a:extLst>
              </p:cNvPr>
              <p:cNvGrpSpPr/>
              <p:nvPr/>
            </p:nvGrpSpPr>
            <p:grpSpPr>
              <a:xfrm>
                <a:off x="-460255" y="3068633"/>
                <a:ext cx="39484" cy="38878"/>
                <a:chOff x="7493054" y="4172488"/>
                <a:chExt cx="1028540" cy="1028540"/>
              </a:xfrm>
              <a:grpFill/>
            </p:grpSpPr>
            <p:cxnSp>
              <p:nvCxnSpPr>
                <p:cNvPr id="229" name="直接连接符 228">
                  <a:extLst>
                    <a:ext uri="{FF2B5EF4-FFF2-40B4-BE49-F238E27FC236}">
                      <a16:creationId xmlns:a16="http://schemas.microsoft.com/office/drawing/2014/main" xmlns="" id="{1A28FEFC-D676-4196-B397-C0CE1049583C}"/>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30" name="直接连接符 229">
                  <a:extLst>
                    <a:ext uri="{FF2B5EF4-FFF2-40B4-BE49-F238E27FC236}">
                      <a16:creationId xmlns:a16="http://schemas.microsoft.com/office/drawing/2014/main" xmlns="" id="{F5C1F234-317C-49BF-838E-136AC0A5E4C0}"/>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21" name="Oval 146_29">
                <a:extLst>
                  <a:ext uri="{FF2B5EF4-FFF2-40B4-BE49-F238E27FC236}">
                    <a16:creationId xmlns:a16="http://schemas.microsoft.com/office/drawing/2014/main" xmlns="" id="{89182C09-BD0D-4DD8-9A43-DF17F0BEFC73}"/>
                  </a:ext>
                </a:extLst>
              </p:cNvPr>
              <p:cNvSpPr>
                <a:spLocks noChangeAspect="1" noChangeArrowheads="1"/>
              </p:cNvSpPr>
              <p:nvPr/>
            </p:nvSpPr>
            <p:spPr bwMode="auto">
              <a:xfrm>
                <a:off x="-415024"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22" name="组合 337">
                <a:extLst>
                  <a:ext uri="{FF2B5EF4-FFF2-40B4-BE49-F238E27FC236}">
                    <a16:creationId xmlns:a16="http://schemas.microsoft.com/office/drawing/2014/main" xmlns="" id="{385ED0C3-7E67-4151-8580-B308AB9D6ECF}"/>
                  </a:ext>
                </a:extLst>
              </p:cNvPr>
              <p:cNvGrpSpPr/>
              <p:nvPr/>
            </p:nvGrpSpPr>
            <p:grpSpPr>
              <a:xfrm>
                <a:off x="-409170" y="3068633"/>
                <a:ext cx="39484" cy="38878"/>
                <a:chOff x="7493054" y="4172488"/>
                <a:chExt cx="1028540" cy="1028540"/>
              </a:xfrm>
              <a:grpFill/>
            </p:grpSpPr>
            <p:cxnSp>
              <p:nvCxnSpPr>
                <p:cNvPr id="227" name="直接连接符 226">
                  <a:extLst>
                    <a:ext uri="{FF2B5EF4-FFF2-40B4-BE49-F238E27FC236}">
                      <a16:creationId xmlns:a16="http://schemas.microsoft.com/office/drawing/2014/main" xmlns="" id="{7422DBB6-CA69-4BFB-B8D2-F53FB9864666}"/>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28" name="直接连接符 227">
                  <a:extLst>
                    <a:ext uri="{FF2B5EF4-FFF2-40B4-BE49-F238E27FC236}">
                      <a16:creationId xmlns:a16="http://schemas.microsoft.com/office/drawing/2014/main" xmlns="" id="{CBB078A5-B971-4EB6-AB1C-09B0D32D563E}"/>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223" name="Oval 146_31">
                <a:extLst>
                  <a:ext uri="{FF2B5EF4-FFF2-40B4-BE49-F238E27FC236}">
                    <a16:creationId xmlns:a16="http://schemas.microsoft.com/office/drawing/2014/main" xmlns="" id="{B07E8F73-2488-47AB-AF48-937C3DB14EBB}"/>
                  </a:ext>
                </a:extLst>
              </p:cNvPr>
              <p:cNvSpPr>
                <a:spLocks noChangeAspect="1" noChangeArrowheads="1"/>
              </p:cNvSpPr>
              <p:nvPr/>
            </p:nvSpPr>
            <p:spPr bwMode="auto">
              <a:xfrm>
                <a:off x="-363939"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24" name="组合 333">
                <a:extLst>
                  <a:ext uri="{FF2B5EF4-FFF2-40B4-BE49-F238E27FC236}">
                    <a16:creationId xmlns:a16="http://schemas.microsoft.com/office/drawing/2014/main" xmlns="" id="{518D4DFF-4081-4F59-9397-8FFD34CC5920}"/>
                  </a:ext>
                </a:extLst>
              </p:cNvPr>
              <p:cNvGrpSpPr/>
              <p:nvPr/>
            </p:nvGrpSpPr>
            <p:grpSpPr>
              <a:xfrm>
                <a:off x="-358085" y="3068633"/>
                <a:ext cx="39484" cy="38878"/>
                <a:chOff x="7493054" y="4172488"/>
                <a:chExt cx="1028540" cy="1028540"/>
              </a:xfrm>
              <a:grpFill/>
            </p:grpSpPr>
            <p:cxnSp>
              <p:nvCxnSpPr>
                <p:cNvPr id="225" name="直接连接符 224">
                  <a:extLst>
                    <a:ext uri="{FF2B5EF4-FFF2-40B4-BE49-F238E27FC236}">
                      <a16:creationId xmlns:a16="http://schemas.microsoft.com/office/drawing/2014/main" xmlns="" id="{4EE7BE19-A25A-486A-B3A6-986071E153FB}"/>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226" name="直接连接符 225">
                  <a:extLst>
                    <a:ext uri="{FF2B5EF4-FFF2-40B4-BE49-F238E27FC236}">
                      <a16:creationId xmlns:a16="http://schemas.microsoft.com/office/drawing/2014/main" xmlns="" id="{0AB76144-5312-4CA6-B7A7-4E41E189DCDB}"/>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grpSp>
      </p:grpSp>
      <p:grpSp>
        <p:nvGrpSpPr>
          <p:cNvPr id="257" name="组合 256">
            <a:extLst>
              <a:ext uri="{FF2B5EF4-FFF2-40B4-BE49-F238E27FC236}">
                <a16:creationId xmlns:a16="http://schemas.microsoft.com/office/drawing/2014/main" xmlns="" id="{AF8AE5A7-1C54-46ED-82F8-11F82F148EF0}"/>
              </a:ext>
            </a:extLst>
          </p:cNvPr>
          <p:cNvGrpSpPr/>
          <p:nvPr/>
        </p:nvGrpSpPr>
        <p:grpSpPr>
          <a:xfrm>
            <a:off x="1995108" y="4022446"/>
            <a:ext cx="492917" cy="323508"/>
            <a:chOff x="1290100" y="3629604"/>
            <a:chExt cx="574366" cy="329037"/>
          </a:xfrm>
          <a:solidFill>
            <a:schemeClr val="tx1"/>
          </a:solidFill>
        </p:grpSpPr>
        <p:grpSp>
          <p:nvGrpSpPr>
            <p:cNvPr id="258" name="Group 4">
              <a:extLst>
                <a:ext uri="{FF2B5EF4-FFF2-40B4-BE49-F238E27FC236}">
                  <a16:creationId xmlns:a16="http://schemas.microsoft.com/office/drawing/2014/main" xmlns="" id="{FD0715B1-D12B-4965-A256-5E90AFB0157E}"/>
                </a:ext>
              </a:extLst>
            </p:cNvPr>
            <p:cNvGrpSpPr>
              <a:grpSpLocks noChangeAspect="1"/>
            </p:cNvGrpSpPr>
            <p:nvPr/>
          </p:nvGrpSpPr>
          <p:grpSpPr bwMode="auto">
            <a:xfrm>
              <a:off x="1290100" y="3629604"/>
              <a:ext cx="87819" cy="329037"/>
              <a:chOff x="2" y="1"/>
              <a:chExt cx="387" cy="1450"/>
            </a:xfrm>
            <a:grpFill/>
          </p:grpSpPr>
          <p:sp>
            <p:nvSpPr>
              <p:cNvPr id="262" name="Freeform 5">
                <a:extLst>
                  <a:ext uri="{FF2B5EF4-FFF2-40B4-BE49-F238E27FC236}">
                    <a16:creationId xmlns:a16="http://schemas.microsoft.com/office/drawing/2014/main" xmlns="" id="{82E8D6E5-5BEF-4176-8104-60087E02C2CC}"/>
                  </a:ext>
                </a:extLst>
              </p:cNvPr>
              <p:cNvSpPr>
                <a:spLocks noEditPoints="1"/>
              </p:cNvSpPr>
              <p:nvPr/>
            </p:nvSpPr>
            <p:spPr bwMode="auto">
              <a:xfrm>
                <a:off x="271" y="220"/>
                <a:ext cx="65" cy="173"/>
              </a:xfrm>
              <a:custGeom>
                <a:avLst/>
                <a:gdLst>
                  <a:gd name="T0" fmla="*/ 30 w 34"/>
                  <a:gd name="T1" fmla="*/ 32 h 92"/>
                  <a:gd name="T2" fmla="*/ 30 w 34"/>
                  <a:gd name="T3" fmla="*/ 19 h 92"/>
                  <a:gd name="T4" fmla="*/ 30 w 34"/>
                  <a:gd name="T5" fmla="*/ 13 h 92"/>
                  <a:gd name="T6" fmla="*/ 30 w 34"/>
                  <a:gd name="T7" fmla="*/ 12 h 92"/>
                  <a:gd name="T8" fmla="*/ 30 w 34"/>
                  <a:gd name="T9" fmla="*/ 11 h 92"/>
                  <a:gd name="T10" fmla="*/ 29 w 34"/>
                  <a:gd name="T11" fmla="*/ 11 h 92"/>
                  <a:gd name="T12" fmla="*/ 29 w 34"/>
                  <a:gd name="T13" fmla="*/ 8 h 92"/>
                  <a:gd name="T14" fmla="*/ 26 w 34"/>
                  <a:gd name="T15" fmla="*/ 5 h 92"/>
                  <a:gd name="T16" fmla="*/ 25 w 34"/>
                  <a:gd name="T17" fmla="*/ 5 h 92"/>
                  <a:gd name="T18" fmla="*/ 25 w 34"/>
                  <a:gd name="T19" fmla="*/ 87 h 92"/>
                  <a:gd name="T20" fmla="*/ 30 w 34"/>
                  <a:gd name="T21" fmla="*/ 80 h 92"/>
                  <a:gd name="T22" fmla="*/ 30 w 34"/>
                  <a:gd name="T23" fmla="*/ 32 h 92"/>
                  <a:gd name="T24" fmla="*/ 18 w 34"/>
                  <a:gd name="T25" fmla="*/ 90 h 92"/>
                  <a:gd name="T26" fmla="*/ 13 w 34"/>
                  <a:gd name="T27" fmla="*/ 85 h 92"/>
                  <a:gd name="T28" fmla="*/ 12 w 34"/>
                  <a:gd name="T29" fmla="*/ 81 h 92"/>
                  <a:gd name="T30" fmla="*/ 12 w 34"/>
                  <a:gd name="T31" fmla="*/ 80 h 92"/>
                  <a:gd name="T32" fmla="*/ 12 w 34"/>
                  <a:gd name="T33" fmla="*/ 80 h 92"/>
                  <a:gd name="T34" fmla="*/ 12 w 34"/>
                  <a:gd name="T35" fmla="*/ 78 h 92"/>
                  <a:gd name="T36" fmla="*/ 12 w 34"/>
                  <a:gd name="T37" fmla="*/ 72 h 92"/>
                  <a:gd name="T38" fmla="*/ 12 w 34"/>
                  <a:gd name="T39" fmla="*/ 65 h 92"/>
                  <a:gd name="T40" fmla="*/ 11 w 34"/>
                  <a:gd name="T41" fmla="*/ 65 h 92"/>
                  <a:gd name="T42" fmla="*/ 11 w 34"/>
                  <a:gd name="T43" fmla="*/ 61 h 92"/>
                  <a:gd name="T44" fmla="*/ 0 w 34"/>
                  <a:gd name="T45" fmla="*/ 34 h 92"/>
                  <a:gd name="T46" fmla="*/ 4 w 34"/>
                  <a:gd name="T47" fmla="*/ 32 h 92"/>
                  <a:gd name="T48" fmla="*/ 12 w 34"/>
                  <a:gd name="T49" fmla="*/ 52 h 92"/>
                  <a:gd name="T50" fmla="*/ 12 w 34"/>
                  <a:gd name="T51" fmla="*/ 20 h 92"/>
                  <a:gd name="T52" fmla="*/ 12 w 34"/>
                  <a:gd name="T53" fmla="*/ 19 h 92"/>
                  <a:gd name="T54" fmla="*/ 12 w 34"/>
                  <a:gd name="T55" fmla="*/ 16 h 92"/>
                  <a:gd name="T56" fmla="*/ 12 w 34"/>
                  <a:gd name="T57" fmla="*/ 11 h 92"/>
                  <a:gd name="T58" fmla="*/ 14 w 34"/>
                  <a:gd name="T59" fmla="*/ 4 h 92"/>
                  <a:gd name="T60" fmla="*/ 20 w 34"/>
                  <a:gd name="T61" fmla="*/ 0 h 92"/>
                  <a:gd name="T62" fmla="*/ 28 w 34"/>
                  <a:gd name="T63" fmla="*/ 1 h 92"/>
                  <a:gd name="T64" fmla="*/ 33 w 34"/>
                  <a:gd name="T65" fmla="*/ 7 h 92"/>
                  <a:gd name="T66" fmla="*/ 34 w 34"/>
                  <a:gd name="T67" fmla="*/ 10 h 92"/>
                  <a:gd name="T68" fmla="*/ 34 w 34"/>
                  <a:gd name="T69" fmla="*/ 11 h 92"/>
                  <a:gd name="T70" fmla="*/ 34 w 34"/>
                  <a:gd name="T71" fmla="*/ 12 h 92"/>
                  <a:gd name="T72" fmla="*/ 34 w 34"/>
                  <a:gd name="T73" fmla="*/ 13 h 92"/>
                  <a:gd name="T74" fmla="*/ 34 w 34"/>
                  <a:gd name="T75" fmla="*/ 19 h 92"/>
                  <a:gd name="T76" fmla="*/ 34 w 34"/>
                  <a:gd name="T77" fmla="*/ 32 h 92"/>
                  <a:gd name="T78" fmla="*/ 34 w 34"/>
                  <a:gd name="T79" fmla="*/ 80 h 92"/>
                  <a:gd name="T80" fmla="*/ 31 w 34"/>
                  <a:gd name="T81" fmla="*/ 87 h 92"/>
                  <a:gd name="T82" fmla="*/ 25 w 34"/>
                  <a:gd name="T83" fmla="*/ 91 h 92"/>
                  <a:gd name="T84" fmla="*/ 18 w 34"/>
                  <a:gd name="T85"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 h="92">
                    <a:moveTo>
                      <a:pt x="30" y="32"/>
                    </a:moveTo>
                    <a:cubicBezTo>
                      <a:pt x="30" y="19"/>
                      <a:pt x="30" y="19"/>
                      <a:pt x="30" y="19"/>
                    </a:cubicBezTo>
                    <a:cubicBezTo>
                      <a:pt x="30" y="13"/>
                      <a:pt x="30" y="13"/>
                      <a:pt x="30" y="13"/>
                    </a:cubicBezTo>
                    <a:cubicBezTo>
                      <a:pt x="30" y="12"/>
                      <a:pt x="30" y="12"/>
                      <a:pt x="30" y="12"/>
                    </a:cubicBezTo>
                    <a:cubicBezTo>
                      <a:pt x="30" y="11"/>
                      <a:pt x="30" y="11"/>
                      <a:pt x="30" y="11"/>
                    </a:cubicBezTo>
                    <a:cubicBezTo>
                      <a:pt x="30" y="11"/>
                      <a:pt x="29" y="11"/>
                      <a:pt x="29" y="11"/>
                    </a:cubicBezTo>
                    <a:cubicBezTo>
                      <a:pt x="29" y="10"/>
                      <a:pt x="29" y="9"/>
                      <a:pt x="29" y="8"/>
                    </a:cubicBezTo>
                    <a:cubicBezTo>
                      <a:pt x="28" y="7"/>
                      <a:pt x="27" y="6"/>
                      <a:pt x="26" y="5"/>
                    </a:cubicBezTo>
                    <a:cubicBezTo>
                      <a:pt x="25" y="5"/>
                      <a:pt x="25" y="5"/>
                      <a:pt x="25" y="5"/>
                    </a:cubicBezTo>
                    <a:cubicBezTo>
                      <a:pt x="25" y="87"/>
                      <a:pt x="25" y="87"/>
                      <a:pt x="25" y="87"/>
                    </a:cubicBezTo>
                    <a:cubicBezTo>
                      <a:pt x="27" y="86"/>
                      <a:pt x="30" y="83"/>
                      <a:pt x="30" y="80"/>
                    </a:cubicBezTo>
                    <a:lnTo>
                      <a:pt x="30" y="32"/>
                    </a:lnTo>
                    <a:close/>
                    <a:moveTo>
                      <a:pt x="18" y="90"/>
                    </a:moveTo>
                    <a:cubicBezTo>
                      <a:pt x="15" y="89"/>
                      <a:pt x="14" y="87"/>
                      <a:pt x="13" y="85"/>
                    </a:cubicBezTo>
                    <a:cubicBezTo>
                      <a:pt x="12" y="84"/>
                      <a:pt x="12" y="83"/>
                      <a:pt x="12" y="81"/>
                    </a:cubicBezTo>
                    <a:cubicBezTo>
                      <a:pt x="12" y="81"/>
                      <a:pt x="12" y="81"/>
                      <a:pt x="12" y="80"/>
                    </a:cubicBezTo>
                    <a:cubicBezTo>
                      <a:pt x="12" y="80"/>
                      <a:pt x="12" y="80"/>
                      <a:pt x="12" y="80"/>
                    </a:cubicBezTo>
                    <a:cubicBezTo>
                      <a:pt x="12" y="78"/>
                      <a:pt x="12" y="78"/>
                      <a:pt x="12" y="78"/>
                    </a:cubicBezTo>
                    <a:cubicBezTo>
                      <a:pt x="12" y="72"/>
                      <a:pt x="12" y="72"/>
                      <a:pt x="12" y="72"/>
                    </a:cubicBezTo>
                    <a:cubicBezTo>
                      <a:pt x="12" y="65"/>
                      <a:pt x="12" y="65"/>
                      <a:pt x="12" y="65"/>
                    </a:cubicBezTo>
                    <a:cubicBezTo>
                      <a:pt x="11" y="65"/>
                      <a:pt x="11" y="65"/>
                      <a:pt x="11" y="65"/>
                    </a:cubicBezTo>
                    <a:cubicBezTo>
                      <a:pt x="11" y="61"/>
                      <a:pt x="11" y="61"/>
                      <a:pt x="11" y="61"/>
                    </a:cubicBezTo>
                    <a:cubicBezTo>
                      <a:pt x="0" y="34"/>
                      <a:pt x="0" y="34"/>
                      <a:pt x="0" y="34"/>
                    </a:cubicBezTo>
                    <a:cubicBezTo>
                      <a:pt x="4" y="32"/>
                      <a:pt x="4" y="32"/>
                      <a:pt x="4" y="32"/>
                    </a:cubicBezTo>
                    <a:cubicBezTo>
                      <a:pt x="12" y="52"/>
                      <a:pt x="12" y="52"/>
                      <a:pt x="12" y="52"/>
                    </a:cubicBezTo>
                    <a:cubicBezTo>
                      <a:pt x="12" y="20"/>
                      <a:pt x="12" y="20"/>
                      <a:pt x="12" y="20"/>
                    </a:cubicBezTo>
                    <a:cubicBezTo>
                      <a:pt x="12" y="19"/>
                      <a:pt x="12" y="19"/>
                      <a:pt x="12" y="19"/>
                    </a:cubicBezTo>
                    <a:cubicBezTo>
                      <a:pt x="12" y="16"/>
                      <a:pt x="12" y="16"/>
                      <a:pt x="12" y="16"/>
                    </a:cubicBezTo>
                    <a:cubicBezTo>
                      <a:pt x="12" y="11"/>
                      <a:pt x="12" y="11"/>
                      <a:pt x="12" y="11"/>
                    </a:cubicBezTo>
                    <a:cubicBezTo>
                      <a:pt x="12" y="9"/>
                      <a:pt x="12" y="6"/>
                      <a:pt x="14" y="4"/>
                    </a:cubicBezTo>
                    <a:cubicBezTo>
                      <a:pt x="16" y="2"/>
                      <a:pt x="18" y="1"/>
                      <a:pt x="20" y="0"/>
                    </a:cubicBezTo>
                    <a:cubicBezTo>
                      <a:pt x="23" y="0"/>
                      <a:pt x="25" y="0"/>
                      <a:pt x="28" y="1"/>
                    </a:cubicBezTo>
                    <a:cubicBezTo>
                      <a:pt x="30" y="2"/>
                      <a:pt x="32" y="4"/>
                      <a:pt x="33" y="7"/>
                    </a:cubicBezTo>
                    <a:cubicBezTo>
                      <a:pt x="33" y="8"/>
                      <a:pt x="33" y="9"/>
                      <a:pt x="34" y="10"/>
                    </a:cubicBezTo>
                    <a:cubicBezTo>
                      <a:pt x="34" y="10"/>
                      <a:pt x="34" y="11"/>
                      <a:pt x="34" y="11"/>
                    </a:cubicBezTo>
                    <a:cubicBezTo>
                      <a:pt x="34" y="12"/>
                      <a:pt x="34" y="12"/>
                      <a:pt x="34" y="12"/>
                    </a:cubicBezTo>
                    <a:cubicBezTo>
                      <a:pt x="34" y="13"/>
                      <a:pt x="34" y="13"/>
                      <a:pt x="34" y="13"/>
                    </a:cubicBezTo>
                    <a:cubicBezTo>
                      <a:pt x="34" y="19"/>
                      <a:pt x="34" y="19"/>
                      <a:pt x="34" y="19"/>
                    </a:cubicBezTo>
                    <a:cubicBezTo>
                      <a:pt x="34" y="32"/>
                      <a:pt x="34" y="32"/>
                      <a:pt x="34" y="32"/>
                    </a:cubicBezTo>
                    <a:cubicBezTo>
                      <a:pt x="34" y="80"/>
                      <a:pt x="34" y="80"/>
                      <a:pt x="34" y="80"/>
                    </a:cubicBezTo>
                    <a:cubicBezTo>
                      <a:pt x="34" y="83"/>
                      <a:pt x="33" y="85"/>
                      <a:pt x="31" y="87"/>
                    </a:cubicBezTo>
                    <a:cubicBezTo>
                      <a:pt x="30" y="89"/>
                      <a:pt x="27" y="91"/>
                      <a:pt x="25" y="91"/>
                    </a:cubicBezTo>
                    <a:cubicBezTo>
                      <a:pt x="23" y="92"/>
                      <a:pt x="20" y="91"/>
                      <a:pt x="1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3" name="Freeform 6">
                <a:extLst>
                  <a:ext uri="{FF2B5EF4-FFF2-40B4-BE49-F238E27FC236}">
                    <a16:creationId xmlns:a16="http://schemas.microsoft.com/office/drawing/2014/main" xmlns="" id="{FC674108-4B17-4CEE-B4E1-FF37E63B109B}"/>
                  </a:ext>
                </a:extLst>
              </p:cNvPr>
              <p:cNvSpPr>
                <a:spLocks/>
              </p:cNvSpPr>
              <p:nvPr/>
            </p:nvSpPr>
            <p:spPr bwMode="auto">
              <a:xfrm>
                <a:off x="294" y="421"/>
                <a:ext cx="42" cy="173"/>
              </a:xfrm>
              <a:custGeom>
                <a:avLst/>
                <a:gdLst>
                  <a:gd name="T0" fmla="*/ 4 w 22"/>
                  <a:gd name="T1" fmla="*/ 10 h 92"/>
                  <a:gd name="T2" fmla="*/ 0 w 22"/>
                  <a:gd name="T3" fmla="*/ 10 h 92"/>
                  <a:gd name="T4" fmla="*/ 2 w 22"/>
                  <a:gd name="T5" fmla="*/ 4 h 92"/>
                  <a:gd name="T6" fmla="*/ 8 w 22"/>
                  <a:gd name="T7" fmla="*/ 1 h 92"/>
                  <a:gd name="T8" fmla="*/ 16 w 22"/>
                  <a:gd name="T9" fmla="*/ 1 h 92"/>
                  <a:gd name="T10" fmla="*/ 21 w 22"/>
                  <a:gd name="T11" fmla="*/ 7 h 92"/>
                  <a:gd name="T12" fmla="*/ 22 w 22"/>
                  <a:gd name="T13" fmla="*/ 10 h 92"/>
                  <a:gd name="T14" fmla="*/ 22 w 22"/>
                  <a:gd name="T15" fmla="*/ 11 h 92"/>
                  <a:gd name="T16" fmla="*/ 22 w 22"/>
                  <a:gd name="T17" fmla="*/ 12 h 92"/>
                  <a:gd name="T18" fmla="*/ 22 w 22"/>
                  <a:gd name="T19" fmla="*/ 14 h 92"/>
                  <a:gd name="T20" fmla="*/ 22 w 22"/>
                  <a:gd name="T21" fmla="*/ 20 h 92"/>
                  <a:gd name="T22" fmla="*/ 22 w 22"/>
                  <a:gd name="T23" fmla="*/ 32 h 92"/>
                  <a:gd name="T24" fmla="*/ 22 w 22"/>
                  <a:gd name="T25" fmla="*/ 80 h 92"/>
                  <a:gd name="T26" fmla="*/ 19 w 22"/>
                  <a:gd name="T27" fmla="*/ 87 h 92"/>
                  <a:gd name="T28" fmla="*/ 13 w 22"/>
                  <a:gd name="T29" fmla="*/ 91 h 92"/>
                  <a:gd name="T30" fmla="*/ 6 w 22"/>
                  <a:gd name="T31" fmla="*/ 90 h 92"/>
                  <a:gd name="T32" fmla="*/ 1 w 22"/>
                  <a:gd name="T33" fmla="*/ 85 h 92"/>
                  <a:gd name="T34" fmla="*/ 0 w 22"/>
                  <a:gd name="T35" fmla="*/ 81 h 92"/>
                  <a:gd name="T36" fmla="*/ 0 w 22"/>
                  <a:gd name="T37" fmla="*/ 81 h 92"/>
                  <a:gd name="T38" fmla="*/ 0 w 22"/>
                  <a:gd name="T39" fmla="*/ 81 h 92"/>
                  <a:gd name="T40" fmla="*/ 4 w 22"/>
                  <a:gd name="T41" fmla="*/ 81 h 92"/>
                  <a:gd name="T42" fmla="*/ 4 w 22"/>
                  <a:gd name="T43" fmla="*/ 81 h 92"/>
                  <a:gd name="T44" fmla="*/ 4 w 22"/>
                  <a:gd name="T45" fmla="*/ 83 h 92"/>
                  <a:gd name="T46" fmla="*/ 8 w 22"/>
                  <a:gd name="T47" fmla="*/ 87 h 92"/>
                  <a:gd name="T48" fmla="*/ 9 w 22"/>
                  <a:gd name="T49" fmla="*/ 87 h 92"/>
                  <a:gd name="T50" fmla="*/ 9 w 22"/>
                  <a:gd name="T51" fmla="*/ 5 h 92"/>
                  <a:gd name="T52" fmla="*/ 4 w 22"/>
                  <a:gd name="T53"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92">
                    <a:moveTo>
                      <a:pt x="4" y="10"/>
                    </a:moveTo>
                    <a:cubicBezTo>
                      <a:pt x="0" y="10"/>
                      <a:pt x="0" y="10"/>
                      <a:pt x="0" y="10"/>
                    </a:cubicBezTo>
                    <a:cubicBezTo>
                      <a:pt x="0" y="8"/>
                      <a:pt x="1" y="6"/>
                      <a:pt x="2" y="4"/>
                    </a:cubicBezTo>
                    <a:cubicBezTo>
                      <a:pt x="4" y="2"/>
                      <a:pt x="6" y="1"/>
                      <a:pt x="8" y="1"/>
                    </a:cubicBezTo>
                    <a:cubicBezTo>
                      <a:pt x="11" y="0"/>
                      <a:pt x="13" y="0"/>
                      <a:pt x="16" y="1"/>
                    </a:cubicBezTo>
                    <a:cubicBezTo>
                      <a:pt x="18" y="3"/>
                      <a:pt x="20" y="4"/>
                      <a:pt x="21" y="7"/>
                    </a:cubicBezTo>
                    <a:cubicBezTo>
                      <a:pt x="21" y="8"/>
                      <a:pt x="21" y="9"/>
                      <a:pt x="22" y="10"/>
                    </a:cubicBezTo>
                    <a:cubicBezTo>
                      <a:pt x="22" y="11"/>
                      <a:pt x="22" y="11"/>
                      <a:pt x="22" y="11"/>
                    </a:cubicBezTo>
                    <a:cubicBezTo>
                      <a:pt x="22" y="12"/>
                      <a:pt x="22" y="12"/>
                      <a:pt x="22" y="12"/>
                    </a:cubicBezTo>
                    <a:cubicBezTo>
                      <a:pt x="22" y="14"/>
                      <a:pt x="22" y="14"/>
                      <a:pt x="22" y="14"/>
                    </a:cubicBezTo>
                    <a:cubicBezTo>
                      <a:pt x="22" y="20"/>
                      <a:pt x="22" y="20"/>
                      <a:pt x="22" y="20"/>
                    </a:cubicBezTo>
                    <a:cubicBezTo>
                      <a:pt x="22" y="32"/>
                      <a:pt x="22" y="32"/>
                      <a:pt x="22" y="32"/>
                    </a:cubicBezTo>
                    <a:cubicBezTo>
                      <a:pt x="22" y="80"/>
                      <a:pt x="22" y="80"/>
                      <a:pt x="22" y="80"/>
                    </a:cubicBezTo>
                    <a:cubicBezTo>
                      <a:pt x="22" y="83"/>
                      <a:pt x="21" y="85"/>
                      <a:pt x="19" y="87"/>
                    </a:cubicBezTo>
                    <a:cubicBezTo>
                      <a:pt x="18" y="89"/>
                      <a:pt x="15" y="91"/>
                      <a:pt x="13" y="91"/>
                    </a:cubicBezTo>
                    <a:cubicBezTo>
                      <a:pt x="11" y="92"/>
                      <a:pt x="8" y="91"/>
                      <a:pt x="6" y="90"/>
                    </a:cubicBezTo>
                    <a:cubicBezTo>
                      <a:pt x="3" y="89"/>
                      <a:pt x="2" y="87"/>
                      <a:pt x="1" y="85"/>
                    </a:cubicBezTo>
                    <a:cubicBezTo>
                      <a:pt x="0" y="84"/>
                      <a:pt x="0" y="83"/>
                      <a:pt x="0" y="81"/>
                    </a:cubicBezTo>
                    <a:cubicBezTo>
                      <a:pt x="0" y="81"/>
                      <a:pt x="0" y="81"/>
                      <a:pt x="0" y="81"/>
                    </a:cubicBezTo>
                    <a:cubicBezTo>
                      <a:pt x="0" y="81"/>
                      <a:pt x="0" y="81"/>
                      <a:pt x="0" y="81"/>
                    </a:cubicBezTo>
                    <a:cubicBezTo>
                      <a:pt x="4" y="81"/>
                      <a:pt x="4" y="81"/>
                      <a:pt x="4" y="81"/>
                    </a:cubicBezTo>
                    <a:cubicBezTo>
                      <a:pt x="4" y="81"/>
                      <a:pt x="4" y="81"/>
                      <a:pt x="4" y="81"/>
                    </a:cubicBezTo>
                    <a:cubicBezTo>
                      <a:pt x="4" y="82"/>
                      <a:pt x="4" y="83"/>
                      <a:pt x="4" y="83"/>
                    </a:cubicBezTo>
                    <a:cubicBezTo>
                      <a:pt x="5" y="85"/>
                      <a:pt x="6" y="86"/>
                      <a:pt x="8" y="87"/>
                    </a:cubicBezTo>
                    <a:cubicBezTo>
                      <a:pt x="8" y="87"/>
                      <a:pt x="8" y="87"/>
                      <a:pt x="9" y="87"/>
                    </a:cubicBezTo>
                    <a:cubicBezTo>
                      <a:pt x="9" y="5"/>
                      <a:pt x="9" y="5"/>
                      <a:pt x="9" y="5"/>
                    </a:cubicBezTo>
                    <a:cubicBezTo>
                      <a:pt x="6" y="6"/>
                      <a:pt x="4"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4" name="Freeform 7">
                <a:extLst>
                  <a:ext uri="{FF2B5EF4-FFF2-40B4-BE49-F238E27FC236}">
                    <a16:creationId xmlns:a16="http://schemas.microsoft.com/office/drawing/2014/main" xmlns="" id="{07923D58-DA80-422A-8D42-10558F01F948}"/>
                  </a:ext>
                </a:extLst>
              </p:cNvPr>
              <p:cNvSpPr>
                <a:spLocks/>
              </p:cNvSpPr>
              <p:nvPr/>
            </p:nvSpPr>
            <p:spPr bwMode="auto">
              <a:xfrm>
                <a:off x="261" y="666"/>
                <a:ext cx="73" cy="75"/>
              </a:xfrm>
              <a:custGeom>
                <a:avLst/>
                <a:gdLst>
                  <a:gd name="T0" fmla="*/ 0 w 38"/>
                  <a:gd name="T1" fmla="*/ 20 h 40"/>
                  <a:gd name="T2" fmla="*/ 5 w 38"/>
                  <a:gd name="T3" fmla="*/ 6 h 40"/>
                  <a:gd name="T4" fmla="*/ 19 w 38"/>
                  <a:gd name="T5" fmla="*/ 0 h 40"/>
                  <a:gd name="T6" fmla="*/ 32 w 38"/>
                  <a:gd name="T7" fmla="*/ 6 h 40"/>
                  <a:gd name="T8" fmla="*/ 38 w 38"/>
                  <a:gd name="T9" fmla="*/ 20 h 40"/>
                  <a:gd name="T10" fmla="*/ 32 w 38"/>
                  <a:gd name="T11" fmla="*/ 34 h 40"/>
                  <a:gd name="T12" fmla="*/ 19 w 38"/>
                  <a:gd name="T13" fmla="*/ 40 h 40"/>
                  <a:gd name="T14" fmla="*/ 5 w 38"/>
                  <a:gd name="T15" fmla="*/ 34 h 40"/>
                  <a:gd name="T16" fmla="*/ 0 w 38"/>
                  <a:gd name="T1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0" y="20"/>
                    </a:moveTo>
                    <a:cubicBezTo>
                      <a:pt x="0" y="15"/>
                      <a:pt x="2" y="10"/>
                      <a:pt x="5" y="6"/>
                    </a:cubicBezTo>
                    <a:cubicBezTo>
                      <a:pt x="9" y="3"/>
                      <a:pt x="14" y="0"/>
                      <a:pt x="19" y="0"/>
                    </a:cubicBezTo>
                    <a:cubicBezTo>
                      <a:pt x="24" y="0"/>
                      <a:pt x="29" y="3"/>
                      <a:pt x="32" y="6"/>
                    </a:cubicBezTo>
                    <a:cubicBezTo>
                      <a:pt x="36" y="10"/>
                      <a:pt x="38" y="15"/>
                      <a:pt x="38" y="20"/>
                    </a:cubicBezTo>
                    <a:cubicBezTo>
                      <a:pt x="38" y="25"/>
                      <a:pt x="36" y="30"/>
                      <a:pt x="32" y="34"/>
                    </a:cubicBezTo>
                    <a:cubicBezTo>
                      <a:pt x="29" y="37"/>
                      <a:pt x="24" y="40"/>
                      <a:pt x="19" y="40"/>
                    </a:cubicBezTo>
                    <a:cubicBezTo>
                      <a:pt x="14" y="40"/>
                      <a:pt x="9" y="37"/>
                      <a:pt x="5" y="34"/>
                    </a:cubicBezTo>
                    <a:cubicBezTo>
                      <a:pt x="2" y="30"/>
                      <a:pt x="0" y="25"/>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5" name="Freeform 8">
                <a:extLst>
                  <a:ext uri="{FF2B5EF4-FFF2-40B4-BE49-F238E27FC236}">
                    <a16:creationId xmlns:a16="http://schemas.microsoft.com/office/drawing/2014/main" xmlns="" id="{863235D7-0396-4BD3-BC63-BF502571363A}"/>
                  </a:ext>
                </a:extLst>
              </p:cNvPr>
              <p:cNvSpPr>
                <a:spLocks/>
              </p:cNvSpPr>
              <p:nvPr/>
            </p:nvSpPr>
            <p:spPr bwMode="auto">
              <a:xfrm>
                <a:off x="32" y="397"/>
                <a:ext cx="109" cy="113"/>
              </a:xfrm>
              <a:custGeom>
                <a:avLst/>
                <a:gdLst>
                  <a:gd name="T0" fmla="*/ 49 w 57"/>
                  <a:gd name="T1" fmla="*/ 9 h 60"/>
                  <a:gd name="T2" fmla="*/ 57 w 57"/>
                  <a:gd name="T3" fmla="*/ 30 h 60"/>
                  <a:gd name="T4" fmla="*/ 49 w 57"/>
                  <a:gd name="T5" fmla="*/ 51 h 60"/>
                  <a:gd name="T6" fmla="*/ 28 w 57"/>
                  <a:gd name="T7" fmla="*/ 60 h 60"/>
                  <a:gd name="T8" fmla="*/ 8 w 57"/>
                  <a:gd name="T9" fmla="*/ 51 h 60"/>
                  <a:gd name="T10" fmla="*/ 0 w 57"/>
                  <a:gd name="T11" fmla="*/ 30 h 60"/>
                  <a:gd name="T12" fmla="*/ 8 w 57"/>
                  <a:gd name="T13" fmla="*/ 9 h 60"/>
                  <a:gd name="T14" fmla="*/ 28 w 57"/>
                  <a:gd name="T15" fmla="*/ 0 h 60"/>
                  <a:gd name="T16" fmla="*/ 49 w 57"/>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60">
                    <a:moveTo>
                      <a:pt x="49" y="9"/>
                    </a:moveTo>
                    <a:cubicBezTo>
                      <a:pt x="54" y="15"/>
                      <a:pt x="57" y="22"/>
                      <a:pt x="57" y="30"/>
                    </a:cubicBezTo>
                    <a:cubicBezTo>
                      <a:pt x="57" y="38"/>
                      <a:pt x="54" y="45"/>
                      <a:pt x="49" y="51"/>
                    </a:cubicBezTo>
                    <a:cubicBezTo>
                      <a:pt x="44" y="56"/>
                      <a:pt x="36" y="60"/>
                      <a:pt x="28" y="60"/>
                    </a:cubicBezTo>
                    <a:cubicBezTo>
                      <a:pt x="21" y="60"/>
                      <a:pt x="13" y="56"/>
                      <a:pt x="8" y="51"/>
                    </a:cubicBezTo>
                    <a:cubicBezTo>
                      <a:pt x="3" y="45"/>
                      <a:pt x="0" y="38"/>
                      <a:pt x="0" y="30"/>
                    </a:cubicBezTo>
                    <a:cubicBezTo>
                      <a:pt x="0" y="22"/>
                      <a:pt x="3" y="15"/>
                      <a:pt x="8" y="9"/>
                    </a:cubicBezTo>
                    <a:cubicBezTo>
                      <a:pt x="13" y="4"/>
                      <a:pt x="21" y="0"/>
                      <a:pt x="28" y="0"/>
                    </a:cubicBezTo>
                    <a:cubicBezTo>
                      <a:pt x="36" y="0"/>
                      <a:pt x="44" y="4"/>
                      <a:pt x="4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6" name="Freeform 9">
                <a:extLst>
                  <a:ext uri="{FF2B5EF4-FFF2-40B4-BE49-F238E27FC236}">
                    <a16:creationId xmlns:a16="http://schemas.microsoft.com/office/drawing/2014/main" xmlns="" id="{2F4F78B9-F76D-441F-9B74-38E16B92164A}"/>
                  </a:ext>
                </a:extLst>
              </p:cNvPr>
              <p:cNvSpPr>
                <a:spLocks noEditPoints="1"/>
              </p:cNvSpPr>
              <p:nvPr/>
            </p:nvSpPr>
            <p:spPr bwMode="auto">
              <a:xfrm>
                <a:off x="2" y="1"/>
                <a:ext cx="387" cy="1450"/>
              </a:xfrm>
              <a:custGeom>
                <a:avLst/>
                <a:gdLst>
                  <a:gd name="T0" fmla="*/ 133 w 203"/>
                  <a:gd name="T1" fmla="*/ 737 h 770"/>
                  <a:gd name="T2" fmla="*/ 133 w 203"/>
                  <a:gd name="T3" fmla="*/ 432 h 770"/>
                  <a:gd name="T4" fmla="*/ 133 w 203"/>
                  <a:gd name="T5" fmla="*/ 554 h 770"/>
                  <a:gd name="T6" fmla="*/ 133 w 203"/>
                  <a:gd name="T7" fmla="*/ 685 h 770"/>
                  <a:gd name="T8" fmla="*/ 133 w 203"/>
                  <a:gd name="T9" fmla="*/ 669 h 770"/>
                  <a:gd name="T10" fmla="*/ 133 w 203"/>
                  <a:gd name="T11" fmla="*/ 689 h 770"/>
                  <a:gd name="T12" fmla="*/ 133 w 203"/>
                  <a:gd name="T13" fmla="*/ 130 h 770"/>
                  <a:gd name="T14" fmla="*/ 50 w 203"/>
                  <a:gd name="T15" fmla="*/ 120 h 770"/>
                  <a:gd name="T16" fmla="*/ 102 w 203"/>
                  <a:gd name="T17" fmla="*/ 252 h 770"/>
                  <a:gd name="T18" fmla="*/ 133 w 203"/>
                  <a:gd name="T19" fmla="*/ 402 h 770"/>
                  <a:gd name="T20" fmla="*/ 133 w 203"/>
                  <a:gd name="T21" fmla="*/ 300 h 770"/>
                  <a:gd name="T22" fmla="*/ 119 w 203"/>
                  <a:gd name="T23" fmla="*/ 371 h 770"/>
                  <a:gd name="T24" fmla="*/ 94 w 203"/>
                  <a:gd name="T25" fmla="*/ 624 h 770"/>
                  <a:gd name="T26" fmla="*/ 94 w 203"/>
                  <a:gd name="T27" fmla="*/ 309 h 770"/>
                  <a:gd name="T28" fmla="*/ 77 w 203"/>
                  <a:gd name="T29" fmla="*/ 104 h 770"/>
                  <a:gd name="T30" fmla="*/ 76 w 203"/>
                  <a:gd name="T31" fmla="*/ 272 h 770"/>
                  <a:gd name="T32" fmla="*/ 44 w 203"/>
                  <a:gd name="T33" fmla="*/ 199 h 770"/>
                  <a:gd name="T34" fmla="*/ 69 w 203"/>
                  <a:gd name="T35" fmla="*/ 273 h 770"/>
                  <a:gd name="T36" fmla="*/ 73 w 203"/>
                  <a:gd name="T37" fmla="*/ 211 h 770"/>
                  <a:gd name="T38" fmla="*/ 69 w 203"/>
                  <a:gd name="T39" fmla="*/ 312 h 770"/>
                  <a:gd name="T40" fmla="*/ 35 w 203"/>
                  <a:gd name="T41" fmla="*/ 357 h 770"/>
                  <a:gd name="T42" fmla="*/ 51 w 203"/>
                  <a:gd name="T43" fmla="*/ 363 h 770"/>
                  <a:gd name="T44" fmla="*/ 133 w 203"/>
                  <a:gd name="T45" fmla="*/ 476 h 770"/>
                  <a:gd name="T46" fmla="*/ 133 w 203"/>
                  <a:gd name="T47" fmla="*/ 238 h 770"/>
                  <a:gd name="T48" fmla="*/ 133 w 203"/>
                  <a:gd name="T49" fmla="*/ 191 h 770"/>
                  <a:gd name="T50" fmla="*/ 102 w 203"/>
                  <a:gd name="T51" fmla="*/ 104 h 770"/>
                  <a:gd name="T52" fmla="*/ 102 w 203"/>
                  <a:gd name="T53" fmla="*/ 565 h 770"/>
                  <a:gd name="T54" fmla="*/ 102 w 203"/>
                  <a:gd name="T55" fmla="*/ 558 h 770"/>
                  <a:gd name="T56" fmla="*/ 102 w 203"/>
                  <a:gd name="T57" fmla="*/ 493 h 770"/>
                  <a:gd name="T58" fmla="*/ 102 w 203"/>
                  <a:gd name="T59" fmla="*/ 186 h 770"/>
                  <a:gd name="T60" fmla="*/ 129 w 203"/>
                  <a:gd name="T61" fmla="*/ 348 h 770"/>
                  <a:gd name="T62" fmla="*/ 141 w 203"/>
                  <a:gd name="T63" fmla="*/ 261 h 770"/>
                  <a:gd name="T64" fmla="*/ 171 w 203"/>
                  <a:gd name="T65" fmla="*/ 390 h 770"/>
                  <a:gd name="T66" fmla="*/ 132 w 203"/>
                  <a:gd name="T67" fmla="*/ 373 h 770"/>
                  <a:gd name="T68" fmla="*/ 153 w 203"/>
                  <a:gd name="T69" fmla="*/ 301 h 770"/>
                  <a:gd name="T70" fmla="*/ 141 w 203"/>
                  <a:gd name="T71" fmla="*/ 340 h 770"/>
                  <a:gd name="T72" fmla="*/ 155 w 203"/>
                  <a:gd name="T73" fmla="*/ 409 h 770"/>
                  <a:gd name="T74" fmla="*/ 203 w 203"/>
                  <a:gd name="T75" fmla="*/ 761 h 770"/>
                  <a:gd name="T76" fmla="*/ 52 w 203"/>
                  <a:gd name="T77" fmla="*/ 754 h 770"/>
                  <a:gd name="T78" fmla="*/ 32 w 203"/>
                  <a:gd name="T79" fmla="*/ 359 h 770"/>
                  <a:gd name="T80" fmla="*/ 69 w 203"/>
                  <a:gd name="T81" fmla="*/ 308 h 770"/>
                  <a:gd name="T82" fmla="*/ 13 w 203"/>
                  <a:gd name="T83" fmla="*/ 272 h 770"/>
                  <a:gd name="T84" fmla="*/ 62 w 203"/>
                  <a:gd name="T85" fmla="*/ 198 h 770"/>
                  <a:gd name="T86" fmla="*/ 32 w 203"/>
                  <a:gd name="T87" fmla="*/ 120 h 770"/>
                  <a:gd name="T88" fmla="*/ 37 w 203"/>
                  <a:gd name="T89" fmla="*/ 94 h 770"/>
                  <a:gd name="T90" fmla="*/ 69 w 203"/>
                  <a:gd name="T91" fmla="*/ 148 h 770"/>
                  <a:gd name="T92" fmla="*/ 90 w 203"/>
                  <a:gd name="T93" fmla="*/ 4 h 770"/>
                  <a:gd name="T94" fmla="*/ 102 w 203"/>
                  <a:gd name="T95" fmla="*/ 95 h 770"/>
                  <a:gd name="T96" fmla="*/ 153 w 203"/>
                  <a:gd name="T97" fmla="*/ 136 h 770"/>
                  <a:gd name="T98" fmla="*/ 141 w 203"/>
                  <a:gd name="T99" fmla="*/ 177 h 770"/>
                  <a:gd name="T100" fmla="*/ 153 w 203"/>
                  <a:gd name="T101" fmla="*/ 257 h 770"/>
                  <a:gd name="T102" fmla="*/ 157 w 203"/>
                  <a:gd name="T103" fmla="*/ 283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3" h="770">
                    <a:moveTo>
                      <a:pt x="133" y="737"/>
                    </a:moveTo>
                    <a:cubicBezTo>
                      <a:pt x="102" y="696"/>
                      <a:pt x="102" y="696"/>
                      <a:pt x="102" y="696"/>
                    </a:cubicBezTo>
                    <a:cubicBezTo>
                      <a:pt x="102" y="754"/>
                      <a:pt x="102" y="754"/>
                      <a:pt x="102" y="754"/>
                    </a:cubicBezTo>
                    <a:cubicBezTo>
                      <a:pt x="133" y="754"/>
                      <a:pt x="133" y="754"/>
                      <a:pt x="133" y="754"/>
                    </a:cubicBezTo>
                    <a:lnTo>
                      <a:pt x="133" y="737"/>
                    </a:lnTo>
                    <a:close/>
                    <a:moveTo>
                      <a:pt x="133" y="432"/>
                    </a:moveTo>
                    <a:cubicBezTo>
                      <a:pt x="133" y="422"/>
                      <a:pt x="133" y="422"/>
                      <a:pt x="133" y="422"/>
                    </a:cubicBezTo>
                    <a:cubicBezTo>
                      <a:pt x="102" y="382"/>
                      <a:pt x="102" y="382"/>
                      <a:pt x="102" y="382"/>
                    </a:cubicBezTo>
                    <a:cubicBezTo>
                      <a:pt x="102" y="432"/>
                      <a:pt x="102" y="432"/>
                      <a:pt x="102" y="432"/>
                    </a:cubicBezTo>
                    <a:lnTo>
                      <a:pt x="133" y="432"/>
                    </a:lnTo>
                    <a:close/>
                    <a:moveTo>
                      <a:pt x="133" y="554"/>
                    </a:moveTo>
                    <a:cubicBezTo>
                      <a:pt x="133" y="545"/>
                      <a:pt x="133" y="545"/>
                      <a:pt x="133" y="545"/>
                    </a:cubicBezTo>
                    <a:cubicBezTo>
                      <a:pt x="102" y="504"/>
                      <a:pt x="102" y="504"/>
                      <a:pt x="102" y="504"/>
                    </a:cubicBezTo>
                    <a:cubicBezTo>
                      <a:pt x="102" y="554"/>
                      <a:pt x="102" y="554"/>
                      <a:pt x="102" y="554"/>
                    </a:cubicBezTo>
                    <a:lnTo>
                      <a:pt x="133" y="554"/>
                    </a:lnTo>
                    <a:close/>
                    <a:moveTo>
                      <a:pt x="133" y="685"/>
                    </a:moveTo>
                    <a:cubicBezTo>
                      <a:pt x="133" y="676"/>
                      <a:pt x="133" y="676"/>
                      <a:pt x="133" y="676"/>
                    </a:cubicBezTo>
                    <a:cubicBezTo>
                      <a:pt x="102" y="636"/>
                      <a:pt x="102" y="636"/>
                      <a:pt x="102" y="636"/>
                    </a:cubicBezTo>
                    <a:cubicBezTo>
                      <a:pt x="102" y="685"/>
                      <a:pt x="102" y="685"/>
                      <a:pt x="102" y="685"/>
                    </a:cubicBezTo>
                    <a:lnTo>
                      <a:pt x="133" y="685"/>
                    </a:lnTo>
                    <a:close/>
                    <a:moveTo>
                      <a:pt x="133" y="538"/>
                    </a:moveTo>
                    <a:cubicBezTo>
                      <a:pt x="133" y="497"/>
                      <a:pt x="133" y="497"/>
                      <a:pt x="133" y="497"/>
                    </a:cubicBezTo>
                    <a:cubicBezTo>
                      <a:pt x="102" y="497"/>
                      <a:pt x="102" y="497"/>
                      <a:pt x="102" y="497"/>
                    </a:cubicBezTo>
                    <a:lnTo>
                      <a:pt x="133" y="538"/>
                    </a:lnTo>
                    <a:close/>
                    <a:moveTo>
                      <a:pt x="133" y="669"/>
                    </a:moveTo>
                    <a:cubicBezTo>
                      <a:pt x="133" y="629"/>
                      <a:pt x="133" y="629"/>
                      <a:pt x="133" y="629"/>
                    </a:cubicBezTo>
                    <a:cubicBezTo>
                      <a:pt x="102" y="629"/>
                      <a:pt x="102" y="629"/>
                      <a:pt x="102" y="629"/>
                    </a:cubicBezTo>
                    <a:lnTo>
                      <a:pt x="133" y="669"/>
                    </a:lnTo>
                    <a:close/>
                    <a:moveTo>
                      <a:pt x="133" y="730"/>
                    </a:moveTo>
                    <a:cubicBezTo>
                      <a:pt x="133" y="689"/>
                      <a:pt x="133" y="689"/>
                      <a:pt x="133" y="689"/>
                    </a:cubicBezTo>
                    <a:cubicBezTo>
                      <a:pt x="102" y="689"/>
                      <a:pt x="102" y="689"/>
                      <a:pt x="102" y="689"/>
                    </a:cubicBezTo>
                    <a:lnTo>
                      <a:pt x="133" y="730"/>
                    </a:lnTo>
                    <a:close/>
                    <a:moveTo>
                      <a:pt x="102" y="130"/>
                    </a:moveTo>
                    <a:cubicBezTo>
                      <a:pt x="133" y="170"/>
                      <a:pt x="133" y="170"/>
                      <a:pt x="133" y="170"/>
                    </a:cubicBezTo>
                    <a:cubicBezTo>
                      <a:pt x="133" y="130"/>
                      <a:pt x="133" y="130"/>
                      <a:pt x="133" y="130"/>
                    </a:cubicBezTo>
                    <a:lnTo>
                      <a:pt x="102" y="130"/>
                    </a:lnTo>
                    <a:close/>
                    <a:moveTo>
                      <a:pt x="45" y="120"/>
                    </a:moveTo>
                    <a:cubicBezTo>
                      <a:pt x="45" y="148"/>
                      <a:pt x="45" y="148"/>
                      <a:pt x="45" y="148"/>
                    </a:cubicBezTo>
                    <a:cubicBezTo>
                      <a:pt x="50" y="148"/>
                      <a:pt x="50" y="148"/>
                      <a:pt x="50" y="148"/>
                    </a:cubicBezTo>
                    <a:cubicBezTo>
                      <a:pt x="50" y="120"/>
                      <a:pt x="50" y="120"/>
                      <a:pt x="50" y="120"/>
                    </a:cubicBezTo>
                    <a:lnTo>
                      <a:pt x="45" y="120"/>
                    </a:lnTo>
                    <a:close/>
                    <a:moveTo>
                      <a:pt x="102" y="252"/>
                    </a:moveTo>
                    <a:cubicBezTo>
                      <a:pt x="133" y="293"/>
                      <a:pt x="133" y="293"/>
                      <a:pt x="133" y="293"/>
                    </a:cubicBezTo>
                    <a:cubicBezTo>
                      <a:pt x="133" y="252"/>
                      <a:pt x="133" y="252"/>
                      <a:pt x="133" y="252"/>
                    </a:cubicBezTo>
                    <a:lnTo>
                      <a:pt x="102" y="252"/>
                    </a:lnTo>
                    <a:close/>
                    <a:moveTo>
                      <a:pt x="119" y="375"/>
                    </a:moveTo>
                    <a:cubicBezTo>
                      <a:pt x="102" y="375"/>
                      <a:pt x="102" y="375"/>
                      <a:pt x="102" y="375"/>
                    </a:cubicBezTo>
                    <a:cubicBezTo>
                      <a:pt x="133" y="416"/>
                      <a:pt x="133" y="416"/>
                      <a:pt x="133" y="416"/>
                    </a:cubicBezTo>
                    <a:cubicBezTo>
                      <a:pt x="133" y="402"/>
                      <a:pt x="133" y="402"/>
                      <a:pt x="133" y="402"/>
                    </a:cubicBezTo>
                    <a:cubicBezTo>
                      <a:pt x="133" y="402"/>
                      <a:pt x="133" y="402"/>
                      <a:pt x="133" y="402"/>
                    </a:cubicBezTo>
                    <a:cubicBezTo>
                      <a:pt x="132" y="401"/>
                      <a:pt x="131" y="400"/>
                      <a:pt x="130" y="398"/>
                    </a:cubicBezTo>
                    <a:cubicBezTo>
                      <a:pt x="124" y="392"/>
                      <a:pt x="120" y="384"/>
                      <a:pt x="119" y="375"/>
                    </a:cubicBezTo>
                    <a:close/>
                    <a:moveTo>
                      <a:pt x="102" y="309"/>
                    </a:moveTo>
                    <a:cubicBezTo>
                      <a:pt x="133" y="309"/>
                      <a:pt x="133" y="309"/>
                      <a:pt x="133" y="309"/>
                    </a:cubicBezTo>
                    <a:cubicBezTo>
                      <a:pt x="133" y="300"/>
                      <a:pt x="133" y="300"/>
                      <a:pt x="133" y="300"/>
                    </a:cubicBezTo>
                    <a:cubicBezTo>
                      <a:pt x="102" y="259"/>
                      <a:pt x="102" y="259"/>
                      <a:pt x="102" y="259"/>
                    </a:cubicBezTo>
                    <a:lnTo>
                      <a:pt x="102" y="309"/>
                    </a:lnTo>
                    <a:close/>
                    <a:moveTo>
                      <a:pt x="102" y="320"/>
                    </a:moveTo>
                    <a:cubicBezTo>
                      <a:pt x="102" y="371"/>
                      <a:pt x="102" y="371"/>
                      <a:pt x="102" y="371"/>
                    </a:cubicBezTo>
                    <a:cubicBezTo>
                      <a:pt x="119" y="371"/>
                      <a:pt x="119" y="371"/>
                      <a:pt x="119" y="371"/>
                    </a:cubicBezTo>
                    <a:cubicBezTo>
                      <a:pt x="120" y="364"/>
                      <a:pt x="122" y="357"/>
                      <a:pt x="126" y="352"/>
                    </a:cubicBezTo>
                    <a:lnTo>
                      <a:pt x="102" y="320"/>
                    </a:lnTo>
                    <a:close/>
                    <a:moveTo>
                      <a:pt x="94" y="754"/>
                    </a:moveTo>
                    <a:cubicBezTo>
                      <a:pt x="94" y="685"/>
                      <a:pt x="94" y="685"/>
                      <a:pt x="94" y="685"/>
                    </a:cubicBezTo>
                    <a:cubicBezTo>
                      <a:pt x="94" y="624"/>
                      <a:pt x="94" y="624"/>
                      <a:pt x="94" y="624"/>
                    </a:cubicBezTo>
                    <a:cubicBezTo>
                      <a:pt x="94" y="554"/>
                      <a:pt x="94" y="554"/>
                      <a:pt x="94" y="554"/>
                    </a:cubicBezTo>
                    <a:cubicBezTo>
                      <a:pt x="94" y="493"/>
                      <a:pt x="94" y="493"/>
                      <a:pt x="94" y="493"/>
                    </a:cubicBezTo>
                    <a:cubicBezTo>
                      <a:pt x="94" y="432"/>
                      <a:pt x="94" y="432"/>
                      <a:pt x="94" y="432"/>
                    </a:cubicBezTo>
                    <a:cubicBezTo>
                      <a:pt x="94" y="371"/>
                      <a:pt x="94" y="371"/>
                      <a:pt x="94" y="371"/>
                    </a:cubicBezTo>
                    <a:cubicBezTo>
                      <a:pt x="94" y="309"/>
                      <a:pt x="94" y="309"/>
                      <a:pt x="94" y="309"/>
                    </a:cubicBezTo>
                    <a:cubicBezTo>
                      <a:pt x="94" y="248"/>
                      <a:pt x="94" y="248"/>
                      <a:pt x="94" y="248"/>
                    </a:cubicBezTo>
                    <a:cubicBezTo>
                      <a:pt x="94" y="186"/>
                      <a:pt x="94" y="186"/>
                      <a:pt x="94" y="186"/>
                    </a:cubicBezTo>
                    <a:cubicBezTo>
                      <a:pt x="94" y="126"/>
                      <a:pt x="94" y="126"/>
                      <a:pt x="94" y="126"/>
                    </a:cubicBezTo>
                    <a:cubicBezTo>
                      <a:pt x="94" y="104"/>
                      <a:pt x="94" y="104"/>
                      <a:pt x="94" y="104"/>
                    </a:cubicBezTo>
                    <a:cubicBezTo>
                      <a:pt x="77" y="104"/>
                      <a:pt x="77" y="104"/>
                      <a:pt x="77" y="104"/>
                    </a:cubicBezTo>
                    <a:cubicBezTo>
                      <a:pt x="77" y="208"/>
                      <a:pt x="77" y="208"/>
                      <a:pt x="77" y="208"/>
                    </a:cubicBezTo>
                    <a:cubicBezTo>
                      <a:pt x="76" y="208"/>
                      <a:pt x="76" y="208"/>
                      <a:pt x="76" y="208"/>
                    </a:cubicBezTo>
                    <a:cubicBezTo>
                      <a:pt x="76" y="208"/>
                      <a:pt x="76" y="208"/>
                      <a:pt x="76" y="208"/>
                    </a:cubicBezTo>
                    <a:cubicBezTo>
                      <a:pt x="84" y="217"/>
                      <a:pt x="89" y="228"/>
                      <a:pt x="89" y="240"/>
                    </a:cubicBezTo>
                    <a:cubicBezTo>
                      <a:pt x="89" y="252"/>
                      <a:pt x="84" y="264"/>
                      <a:pt x="76" y="272"/>
                    </a:cubicBezTo>
                    <a:cubicBezTo>
                      <a:pt x="76" y="272"/>
                      <a:pt x="76" y="272"/>
                      <a:pt x="76" y="272"/>
                    </a:cubicBezTo>
                    <a:cubicBezTo>
                      <a:pt x="77" y="272"/>
                      <a:pt x="77" y="272"/>
                      <a:pt x="77" y="272"/>
                    </a:cubicBezTo>
                    <a:cubicBezTo>
                      <a:pt x="77" y="754"/>
                      <a:pt x="77" y="754"/>
                      <a:pt x="77" y="754"/>
                    </a:cubicBezTo>
                    <a:lnTo>
                      <a:pt x="94" y="754"/>
                    </a:lnTo>
                    <a:close/>
                    <a:moveTo>
                      <a:pt x="44" y="199"/>
                    </a:moveTo>
                    <a:cubicBezTo>
                      <a:pt x="34" y="199"/>
                      <a:pt x="23" y="203"/>
                      <a:pt x="16" y="211"/>
                    </a:cubicBezTo>
                    <a:cubicBezTo>
                      <a:pt x="8" y="219"/>
                      <a:pt x="4" y="229"/>
                      <a:pt x="4" y="240"/>
                    </a:cubicBezTo>
                    <a:cubicBezTo>
                      <a:pt x="4" y="251"/>
                      <a:pt x="8" y="261"/>
                      <a:pt x="16" y="269"/>
                    </a:cubicBezTo>
                    <a:cubicBezTo>
                      <a:pt x="23" y="277"/>
                      <a:pt x="34" y="282"/>
                      <a:pt x="44" y="282"/>
                    </a:cubicBezTo>
                    <a:cubicBezTo>
                      <a:pt x="53" y="282"/>
                      <a:pt x="62" y="278"/>
                      <a:pt x="69" y="273"/>
                    </a:cubicBezTo>
                    <a:cubicBezTo>
                      <a:pt x="69" y="272"/>
                      <a:pt x="69" y="272"/>
                      <a:pt x="69" y="272"/>
                    </a:cubicBezTo>
                    <a:cubicBezTo>
                      <a:pt x="70" y="272"/>
                      <a:pt x="70" y="272"/>
                      <a:pt x="70" y="272"/>
                    </a:cubicBezTo>
                    <a:cubicBezTo>
                      <a:pt x="71" y="271"/>
                      <a:pt x="72" y="270"/>
                      <a:pt x="73" y="269"/>
                    </a:cubicBezTo>
                    <a:cubicBezTo>
                      <a:pt x="81" y="261"/>
                      <a:pt x="85" y="251"/>
                      <a:pt x="85" y="240"/>
                    </a:cubicBezTo>
                    <a:cubicBezTo>
                      <a:pt x="85" y="229"/>
                      <a:pt x="81" y="219"/>
                      <a:pt x="73" y="211"/>
                    </a:cubicBezTo>
                    <a:cubicBezTo>
                      <a:pt x="72" y="210"/>
                      <a:pt x="71" y="209"/>
                      <a:pt x="70" y="208"/>
                    </a:cubicBezTo>
                    <a:cubicBezTo>
                      <a:pt x="69" y="208"/>
                      <a:pt x="69" y="208"/>
                      <a:pt x="69" y="208"/>
                    </a:cubicBezTo>
                    <a:cubicBezTo>
                      <a:pt x="69" y="207"/>
                      <a:pt x="69" y="207"/>
                      <a:pt x="69" y="207"/>
                    </a:cubicBezTo>
                    <a:cubicBezTo>
                      <a:pt x="62" y="202"/>
                      <a:pt x="53" y="199"/>
                      <a:pt x="44" y="199"/>
                    </a:cubicBezTo>
                    <a:close/>
                    <a:moveTo>
                      <a:pt x="69" y="312"/>
                    </a:moveTo>
                    <a:cubicBezTo>
                      <a:pt x="65" y="312"/>
                      <a:pt x="62" y="311"/>
                      <a:pt x="58" y="312"/>
                    </a:cubicBezTo>
                    <a:cubicBezTo>
                      <a:pt x="53" y="313"/>
                      <a:pt x="49" y="315"/>
                      <a:pt x="45" y="318"/>
                    </a:cubicBezTo>
                    <a:cubicBezTo>
                      <a:pt x="41" y="320"/>
                      <a:pt x="38" y="324"/>
                      <a:pt x="35" y="329"/>
                    </a:cubicBezTo>
                    <a:cubicBezTo>
                      <a:pt x="33" y="333"/>
                      <a:pt x="32" y="338"/>
                      <a:pt x="32" y="343"/>
                    </a:cubicBezTo>
                    <a:cubicBezTo>
                      <a:pt x="32" y="348"/>
                      <a:pt x="33" y="353"/>
                      <a:pt x="35" y="357"/>
                    </a:cubicBezTo>
                    <a:cubicBezTo>
                      <a:pt x="38" y="361"/>
                      <a:pt x="41" y="365"/>
                      <a:pt x="45" y="368"/>
                    </a:cubicBezTo>
                    <a:cubicBezTo>
                      <a:pt x="49" y="371"/>
                      <a:pt x="53" y="373"/>
                      <a:pt x="58" y="374"/>
                    </a:cubicBezTo>
                    <a:cubicBezTo>
                      <a:pt x="62" y="374"/>
                      <a:pt x="65" y="374"/>
                      <a:pt x="69" y="373"/>
                    </a:cubicBezTo>
                    <a:cubicBezTo>
                      <a:pt x="69" y="365"/>
                      <a:pt x="69" y="365"/>
                      <a:pt x="69" y="365"/>
                    </a:cubicBezTo>
                    <a:cubicBezTo>
                      <a:pt x="63" y="367"/>
                      <a:pt x="56" y="366"/>
                      <a:pt x="51" y="363"/>
                    </a:cubicBezTo>
                    <a:cubicBezTo>
                      <a:pt x="44" y="359"/>
                      <a:pt x="40" y="351"/>
                      <a:pt x="40" y="343"/>
                    </a:cubicBezTo>
                    <a:cubicBezTo>
                      <a:pt x="40" y="335"/>
                      <a:pt x="44" y="327"/>
                      <a:pt x="51" y="323"/>
                    </a:cubicBezTo>
                    <a:cubicBezTo>
                      <a:pt x="56" y="320"/>
                      <a:pt x="63" y="319"/>
                      <a:pt x="69" y="321"/>
                    </a:cubicBezTo>
                    <a:lnTo>
                      <a:pt x="69" y="312"/>
                    </a:lnTo>
                    <a:close/>
                    <a:moveTo>
                      <a:pt x="133" y="476"/>
                    </a:moveTo>
                    <a:cubicBezTo>
                      <a:pt x="133" y="436"/>
                      <a:pt x="133" y="436"/>
                      <a:pt x="133" y="436"/>
                    </a:cubicBezTo>
                    <a:cubicBezTo>
                      <a:pt x="102" y="436"/>
                      <a:pt x="102" y="436"/>
                      <a:pt x="102" y="436"/>
                    </a:cubicBezTo>
                    <a:lnTo>
                      <a:pt x="133" y="476"/>
                    </a:lnTo>
                    <a:close/>
                    <a:moveTo>
                      <a:pt x="133" y="248"/>
                    </a:moveTo>
                    <a:cubicBezTo>
                      <a:pt x="133" y="238"/>
                      <a:pt x="133" y="238"/>
                      <a:pt x="133" y="238"/>
                    </a:cubicBezTo>
                    <a:cubicBezTo>
                      <a:pt x="102" y="197"/>
                      <a:pt x="102" y="197"/>
                      <a:pt x="102" y="197"/>
                    </a:cubicBezTo>
                    <a:cubicBezTo>
                      <a:pt x="102" y="248"/>
                      <a:pt x="102" y="248"/>
                      <a:pt x="102" y="248"/>
                    </a:cubicBezTo>
                    <a:lnTo>
                      <a:pt x="133" y="248"/>
                    </a:lnTo>
                    <a:close/>
                    <a:moveTo>
                      <a:pt x="133" y="231"/>
                    </a:moveTo>
                    <a:cubicBezTo>
                      <a:pt x="133" y="191"/>
                      <a:pt x="133" y="191"/>
                      <a:pt x="133" y="191"/>
                    </a:cubicBezTo>
                    <a:cubicBezTo>
                      <a:pt x="102" y="191"/>
                      <a:pt x="102" y="191"/>
                      <a:pt x="102" y="191"/>
                    </a:cubicBezTo>
                    <a:lnTo>
                      <a:pt x="133" y="231"/>
                    </a:lnTo>
                    <a:close/>
                    <a:moveTo>
                      <a:pt x="133" y="126"/>
                    </a:moveTo>
                    <a:cubicBezTo>
                      <a:pt x="133" y="104"/>
                      <a:pt x="133" y="104"/>
                      <a:pt x="133" y="104"/>
                    </a:cubicBezTo>
                    <a:cubicBezTo>
                      <a:pt x="102" y="104"/>
                      <a:pt x="102" y="104"/>
                      <a:pt x="102" y="104"/>
                    </a:cubicBezTo>
                    <a:cubicBezTo>
                      <a:pt x="102" y="126"/>
                      <a:pt x="102" y="126"/>
                      <a:pt x="102" y="126"/>
                    </a:cubicBezTo>
                    <a:lnTo>
                      <a:pt x="133" y="126"/>
                    </a:lnTo>
                    <a:close/>
                    <a:moveTo>
                      <a:pt x="133" y="624"/>
                    </a:moveTo>
                    <a:cubicBezTo>
                      <a:pt x="133" y="606"/>
                      <a:pt x="133" y="606"/>
                      <a:pt x="133" y="606"/>
                    </a:cubicBezTo>
                    <a:cubicBezTo>
                      <a:pt x="102" y="565"/>
                      <a:pt x="102" y="565"/>
                      <a:pt x="102" y="565"/>
                    </a:cubicBezTo>
                    <a:cubicBezTo>
                      <a:pt x="102" y="624"/>
                      <a:pt x="102" y="624"/>
                      <a:pt x="102" y="624"/>
                    </a:cubicBezTo>
                    <a:lnTo>
                      <a:pt x="133" y="624"/>
                    </a:lnTo>
                    <a:close/>
                    <a:moveTo>
                      <a:pt x="133" y="599"/>
                    </a:moveTo>
                    <a:cubicBezTo>
                      <a:pt x="133" y="558"/>
                      <a:pt x="133" y="558"/>
                      <a:pt x="133" y="558"/>
                    </a:cubicBezTo>
                    <a:cubicBezTo>
                      <a:pt x="102" y="558"/>
                      <a:pt x="102" y="558"/>
                      <a:pt x="102" y="558"/>
                    </a:cubicBezTo>
                    <a:lnTo>
                      <a:pt x="133" y="599"/>
                    </a:lnTo>
                    <a:close/>
                    <a:moveTo>
                      <a:pt x="133" y="493"/>
                    </a:moveTo>
                    <a:cubicBezTo>
                      <a:pt x="133" y="483"/>
                      <a:pt x="133" y="483"/>
                      <a:pt x="133" y="483"/>
                    </a:cubicBezTo>
                    <a:cubicBezTo>
                      <a:pt x="102" y="443"/>
                      <a:pt x="102" y="443"/>
                      <a:pt x="102" y="443"/>
                    </a:cubicBezTo>
                    <a:cubicBezTo>
                      <a:pt x="102" y="493"/>
                      <a:pt x="102" y="493"/>
                      <a:pt x="102" y="493"/>
                    </a:cubicBezTo>
                    <a:lnTo>
                      <a:pt x="133" y="493"/>
                    </a:lnTo>
                    <a:close/>
                    <a:moveTo>
                      <a:pt x="133" y="186"/>
                    </a:moveTo>
                    <a:cubicBezTo>
                      <a:pt x="133" y="177"/>
                      <a:pt x="133" y="177"/>
                      <a:pt x="133" y="177"/>
                    </a:cubicBezTo>
                    <a:cubicBezTo>
                      <a:pt x="102" y="137"/>
                      <a:pt x="102" y="137"/>
                      <a:pt x="102" y="137"/>
                    </a:cubicBezTo>
                    <a:cubicBezTo>
                      <a:pt x="102" y="186"/>
                      <a:pt x="102" y="186"/>
                      <a:pt x="102" y="186"/>
                    </a:cubicBezTo>
                    <a:lnTo>
                      <a:pt x="133" y="186"/>
                    </a:lnTo>
                    <a:close/>
                    <a:moveTo>
                      <a:pt x="133" y="344"/>
                    </a:moveTo>
                    <a:cubicBezTo>
                      <a:pt x="133" y="313"/>
                      <a:pt x="133" y="313"/>
                      <a:pt x="133" y="313"/>
                    </a:cubicBezTo>
                    <a:cubicBezTo>
                      <a:pt x="102" y="313"/>
                      <a:pt x="102" y="313"/>
                      <a:pt x="102" y="313"/>
                    </a:cubicBezTo>
                    <a:cubicBezTo>
                      <a:pt x="129" y="348"/>
                      <a:pt x="129" y="348"/>
                      <a:pt x="129" y="348"/>
                    </a:cubicBezTo>
                    <a:cubicBezTo>
                      <a:pt x="129" y="348"/>
                      <a:pt x="129" y="348"/>
                      <a:pt x="130" y="348"/>
                    </a:cubicBezTo>
                    <a:cubicBezTo>
                      <a:pt x="131" y="346"/>
                      <a:pt x="132" y="345"/>
                      <a:pt x="133" y="344"/>
                    </a:cubicBezTo>
                    <a:close/>
                    <a:moveTo>
                      <a:pt x="153" y="274"/>
                    </a:moveTo>
                    <a:cubicBezTo>
                      <a:pt x="153" y="261"/>
                      <a:pt x="153" y="261"/>
                      <a:pt x="153" y="261"/>
                    </a:cubicBezTo>
                    <a:cubicBezTo>
                      <a:pt x="141" y="261"/>
                      <a:pt x="141" y="261"/>
                      <a:pt x="141" y="261"/>
                    </a:cubicBezTo>
                    <a:cubicBezTo>
                      <a:pt x="141" y="274"/>
                      <a:pt x="141" y="274"/>
                      <a:pt x="141" y="274"/>
                    </a:cubicBezTo>
                    <a:lnTo>
                      <a:pt x="153" y="274"/>
                    </a:lnTo>
                    <a:close/>
                    <a:moveTo>
                      <a:pt x="138" y="390"/>
                    </a:moveTo>
                    <a:cubicBezTo>
                      <a:pt x="142" y="394"/>
                      <a:pt x="148" y="397"/>
                      <a:pt x="155" y="397"/>
                    </a:cubicBezTo>
                    <a:cubicBezTo>
                      <a:pt x="161" y="397"/>
                      <a:pt x="167" y="394"/>
                      <a:pt x="171" y="390"/>
                    </a:cubicBezTo>
                    <a:cubicBezTo>
                      <a:pt x="175" y="385"/>
                      <a:pt x="178" y="379"/>
                      <a:pt x="178" y="373"/>
                    </a:cubicBezTo>
                    <a:cubicBezTo>
                      <a:pt x="178" y="367"/>
                      <a:pt x="175" y="361"/>
                      <a:pt x="171" y="356"/>
                    </a:cubicBezTo>
                    <a:cubicBezTo>
                      <a:pt x="167" y="352"/>
                      <a:pt x="161" y="349"/>
                      <a:pt x="155" y="349"/>
                    </a:cubicBezTo>
                    <a:cubicBezTo>
                      <a:pt x="148" y="349"/>
                      <a:pt x="142" y="352"/>
                      <a:pt x="138" y="356"/>
                    </a:cubicBezTo>
                    <a:cubicBezTo>
                      <a:pt x="134" y="361"/>
                      <a:pt x="131" y="367"/>
                      <a:pt x="132" y="373"/>
                    </a:cubicBezTo>
                    <a:cubicBezTo>
                      <a:pt x="131" y="379"/>
                      <a:pt x="134" y="385"/>
                      <a:pt x="138" y="390"/>
                    </a:cubicBezTo>
                    <a:close/>
                    <a:moveTo>
                      <a:pt x="157" y="304"/>
                    </a:moveTo>
                    <a:cubicBezTo>
                      <a:pt x="153" y="304"/>
                      <a:pt x="153" y="304"/>
                      <a:pt x="153" y="304"/>
                    </a:cubicBezTo>
                    <a:cubicBezTo>
                      <a:pt x="153" y="303"/>
                      <a:pt x="153" y="303"/>
                      <a:pt x="153" y="303"/>
                    </a:cubicBezTo>
                    <a:cubicBezTo>
                      <a:pt x="153" y="301"/>
                      <a:pt x="153" y="301"/>
                      <a:pt x="153" y="301"/>
                    </a:cubicBezTo>
                    <a:cubicBezTo>
                      <a:pt x="153" y="295"/>
                      <a:pt x="153" y="295"/>
                      <a:pt x="153" y="295"/>
                    </a:cubicBezTo>
                    <a:cubicBezTo>
                      <a:pt x="153" y="283"/>
                      <a:pt x="153" y="283"/>
                      <a:pt x="153" y="283"/>
                    </a:cubicBezTo>
                    <a:cubicBezTo>
                      <a:pt x="153" y="278"/>
                      <a:pt x="153" y="278"/>
                      <a:pt x="153" y="278"/>
                    </a:cubicBezTo>
                    <a:cubicBezTo>
                      <a:pt x="141" y="278"/>
                      <a:pt x="141" y="278"/>
                      <a:pt x="141" y="278"/>
                    </a:cubicBezTo>
                    <a:cubicBezTo>
                      <a:pt x="141" y="340"/>
                      <a:pt x="141" y="340"/>
                      <a:pt x="141" y="340"/>
                    </a:cubicBezTo>
                    <a:cubicBezTo>
                      <a:pt x="145" y="338"/>
                      <a:pt x="150" y="337"/>
                      <a:pt x="155" y="337"/>
                    </a:cubicBezTo>
                    <a:cubicBezTo>
                      <a:pt x="164" y="337"/>
                      <a:pt x="173" y="341"/>
                      <a:pt x="180" y="348"/>
                    </a:cubicBezTo>
                    <a:cubicBezTo>
                      <a:pt x="186" y="354"/>
                      <a:pt x="190" y="364"/>
                      <a:pt x="190" y="373"/>
                    </a:cubicBezTo>
                    <a:cubicBezTo>
                      <a:pt x="190" y="382"/>
                      <a:pt x="186" y="392"/>
                      <a:pt x="180" y="398"/>
                    </a:cubicBezTo>
                    <a:cubicBezTo>
                      <a:pt x="173" y="405"/>
                      <a:pt x="164" y="409"/>
                      <a:pt x="155" y="409"/>
                    </a:cubicBezTo>
                    <a:cubicBezTo>
                      <a:pt x="150" y="409"/>
                      <a:pt x="145" y="408"/>
                      <a:pt x="141" y="406"/>
                    </a:cubicBezTo>
                    <a:cubicBezTo>
                      <a:pt x="141" y="754"/>
                      <a:pt x="141" y="754"/>
                      <a:pt x="141" y="754"/>
                    </a:cubicBezTo>
                    <a:cubicBezTo>
                      <a:pt x="153" y="754"/>
                      <a:pt x="153" y="754"/>
                      <a:pt x="153" y="754"/>
                    </a:cubicBezTo>
                    <a:cubicBezTo>
                      <a:pt x="158" y="754"/>
                      <a:pt x="162" y="756"/>
                      <a:pt x="164" y="761"/>
                    </a:cubicBezTo>
                    <a:cubicBezTo>
                      <a:pt x="203" y="761"/>
                      <a:pt x="203" y="761"/>
                      <a:pt x="203" y="761"/>
                    </a:cubicBezTo>
                    <a:cubicBezTo>
                      <a:pt x="203" y="770"/>
                      <a:pt x="203" y="770"/>
                      <a:pt x="203" y="770"/>
                    </a:cubicBezTo>
                    <a:cubicBezTo>
                      <a:pt x="2" y="770"/>
                      <a:pt x="2" y="770"/>
                      <a:pt x="2" y="770"/>
                    </a:cubicBezTo>
                    <a:cubicBezTo>
                      <a:pt x="2" y="761"/>
                      <a:pt x="2" y="761"/>
                      <a:pt x="2" y="761"/>
                    </a:cubicBezTo>
                    <a:cubicBezTo>
                      <a:pt x="41" y="761"/>
                      <a:pt x="41" y="761"/>
                      <a:pt x="41" y="761"/>
                    </a:cubicBezTo>
                    <a:cubicBezTo>
                      <a:pt x="43" y="756"/>
                      <a:pt x="47" y="754"/>
                      <a:pt x="52" y="754"/>
                    </a:cubicBezTo>
                    <a:cubicBezTo>
                      <a:pt x="69" y="754"/>
                      <a:pt x="69" y="754"/>
                      <a:pt x="69" y="754"/>
                    </a:cubicBezTo>
                    <a:cubicBezTo>
                      <a:pt x="69" y="377"/>
                      <a:pt x="69" y="377"/>
                      <a:pt x="69" y="377"/>
                    </a:cubicBezTo>
                    <a:cubicBezTo>
                      <a:pt x="65" y="378"/>
                      <a:pt x="61" y="378"/>
                      <a:pt x="57" y="378"/>
                    </a:cubicBezTo>
                    <a:cubicBezTo>
                      <a:pt x="52" y="377"/>
                      <a:pt x="47" y="375"/>
                      <a:pt x="42" y="371"/>
                    </a:cubicBezTo>
                    <a:cubicBezTo>
                      <a:pt x="38" y="368"/>
                      <a:pt x="34" y="364"/>
                      <a:pt x="32" y="359"/>
                    </a:cubicBezTo>
                    <a:cubicBezTo>
                      <a:pt x="29" y="354"/>
                      <a:pt x="28" y="348"/>
                      <a:pt x="28" y="343"/>
                    </a:cubicBezTo>
                    <a:cubicBezTo>
                      <a:pt x="28" y="337"/>
                      <a:pt x="29" y="332"/>
                      <a:pt x="32" y="327"/>
                    </a:cubicBezTo>
                    <a:cubicBezTo>
                      <a:pt x="34" y="322"/>
                      <a:pt x="38" y="318"/>
                      <a:pt x="42" y="314"/>
                    </a:cubicBezTo>
                    <a:cubicBezTo>
                      <a:pt x="47" y="311"/>
                      <a:pt x="52" y="309"/>
                      <a:pt x="57" y="308"/>
                    </a:cubicBezTo>
                    <a:cubicBezTo>
                      <a:pt x="61" y="307"/>
                      <a:pt x="65" y="307"/>
                      <a:pt x="69" y="308"/>
                    </a:cubicBezTo>
                    <a:cubicBezTo>
                      <a:pt x="69" y="278"/>
                      <a:pt x="69" y="278"/>
                      <a:pt x="69" y="278"/>
                    </a:cubicBezTo>
                    <a:cubicBezTo>
                      <a:pt x="67" y="280"/>
                      <a:pt x="64" y="281"/>
                      <a:pt x="62" y="282"/>
                    </a:cubicBezTo>
                    <a:cubicBezTo>
                      <a:pt x="56" y="284"/>
                      <a:pt x="50" y="286"/>
                      <a:pt x="44" y="286"/>
                    </a:cubicBezTo>
                    <a:cubicBezTo>
                      <a:pt x="39" y="286"/>
                      <a:pt x="33" y="284"/>
                      <a:pt x="27" y="282"/>
                    </a:cubicBezTo>
                    <a:cubicBezTo>
                      <a:pt x="22" y="280"/>
                      <a:pt x="17" y="276"/>
                      <a:pt x="13" y="272"/>
                    </a:cubicBezTo>
                    <a:cubicBezTo>
                      <a:pt x="5" y="264"/>
                      <a:pt x="0" y="252"/>
                      <a:pt x="0" y="240"/>
                    </a:cubicBezTo>
                    <a:cubicBezTo>
                      <a:pt x="0" y="228"/>
                      <a:pt x="5" y="217"/>
                      <a:pt x="13" y="208"/>
                    </a:cubicBezTo>
                    <a:cubicBezTo>
                      <a:pt x="17" y="204"/>
                      <a:pt x="22" y="200"/>
                      <a:pt x="27" y="198"/>
                    </a:cubicBezTo>
                    <a:cubicBezTo>
                      <a:pt x="33" y="196"/>
                      <a:pt x="39" y="194"/>
                      <a:pt x="44" y="194"/>
                    </a:cubicBezTo>
                    <a:cubicBezTo>
                      <a:pt x="50" y="194"/>
                      <a:pt x="56" y="196"/>
                      <a:pt x="62" y="198"/>
                    </a:cubicBezTo>
                    <a:cubicBezTo>
                      <a:pt x="64" y="199"/>
                      <a:pt x="67" y="200"/>
                      <a:pt x="69" y="202"/>
                    </a:cubicBezTo>
                    <a:cubicBezTo>
                      <a:pt x="69" y="157"/>
                      <a:pt x="69" y="157"/>
                      <a:pt x="69" y="157"/>
                    </a:cubicBezTo>
                    <a:cubicBezTo>
                      <a:pt x="37" y="157"/>
                      <a:pt x="37" y="157"/>
                      <a:pt x="37" y="157"/>
                    </a:cubicBezTo>
                    <a:cubicBezTo>
                      <a:pt x="37" y="120"/>
                      <a:pt x="37" y="120"/>
                      <a:pt x="37" y="120"/>
                    </a:cubicBezTo>
                    <a:cubicBezTo>
                      <a:pt x="32" y="120"/>
                      <a:pt x="32" y="120"/>
                      <a:pt x="32" y="120"/>
                    </a:cubicBezTo>
                    <a:cubicBezTo>
                      <a:pt x="32" y="189"/>
                      <a:pt x="32" y="189"/>
                      <a:pt x="32" y="189"/>
                    </a:cubicBezTo>
                    <a:cubicBezTo>
                      <a:pt x="28" y="189"/>
                      <a:pt x="28" y="189"/>
                      <a:pt x="28" y="189"/>
                    </a:cubicBezTo>
                    <a:cubicBezTo>
                      <a:pt x="28" y="116"/>
                      <a:pt x="28" y="116"/>
                      <a:pt x="28" y="116"/>
                    </a:cubicBezTo>
                    <a:cubicBezTo>
                      <a:pt x="37" y="116"/>
                      <a:pt x="37" y="116"/>
                      <a:pt x="37" y="116"/>
                    </a:cubicBezTo>
                    <a:cubicBezTo>
                      <a:pt x="37" y="94"/>
                      <a:pt x="37" y="94"/>
                      <a:pt x="37" y="94"/>
                    </a:cubicBezTo>
                    <a:cubicBezTo>
                      <a:pt x="45" y="94"/>
                      <a:pt x="45" y="94"/>
                      <a:pt x="45" y="94"/>
                    </a:cubicBezTo>
                    <a:cubicBezTo>
                      <a:pt x="45" y="116"/>
                      <a:pt x="45" y="116"/>
                      <a:pt x="45" y="116"/>
                    </a:cubicBezTo>
                    <a:cubicBezTo>
                      <a:pt x="54" y="116"/>
                      <a:pt x="54" y="116"/>
                      <a:pt x="54" y="116"/>
                    </a:cubicBezTo>
                    <a:cubicBezTo>
                      <a:pt x="54" y="148"/>
                      <a:pt x="54" y="148"/>
                      <a:pt x="54" y="148"/>
                    </a:cubicBezTo>
                    <a:cubicBezTo>
                      <a:pt x="69" y="148"/>
                      <a:pt x="69" y="148"/>
                      <a:pt x="69" y="148"/>
                    </a:cubicBezTo>
                    <a:cubicBezTo>
                      <a:pt x="69" y="95"/>
                      <a:pt x="69" y="95"/>
                      <a:pt x="69" y="95"/>
                    </a:cubicBezTo>
                    <a:cubicBezTo>
                      <a:pt x="94" y="95"/>
                      <a:pt x="94" y="95"/>
                      <a:pt x="94" y="95"/>
                    </a:cubicBezTo>
                    <a:cubicBezTo>
                      <a:pt x="94" y="88"/>
                      <a:pt x="94" y="88"/>
                      <a:pt x="94" y="88"/>
                    </a:cubicBezTo>
                    <a:cubicBezTo>
                      <a:pt x="91" y="87"/>
                      <a:pt x="90" y="85"/>
                      <a:pt x="90" y="83"/>
                    </a:cubicBezTo>
                    <a:cubicBezTo>
                      <a:pt x="90" y="4"/>
                      <a:pt x="90" y="4"/>
                      <a:pt x="90" y="4"/>
                    </a:cubicBezTo>
                    <a:cubicBezTo>
                      <a:pt x="90" y="2"/>
                      <a:pt x="93" y="0"/>
                      <a:pt x="97" y="0"/>
                    </a:cubicBezTo>
                    <a:cubicBezTo>
                      <a:pt x="101" y="0"/>
                      <a:pt x="105" y="2"/>
                      <a:pt x="105" y="4"/>
                    </a:cubicBezTo>
                    <a:cubicBezTo>
                      <a:pt x="105" y="83"/>
                      <a:pt x="105" y="83"/>
                      <a:pt x="105" y="83"/>
                    </a:cubicBezTo>
                    <a:cubicBezTo>
                      <a:pt x="105" y="85"/>
                      <a:pt x="104" y="86"/>
                      <a:pt x="102" y="87"/>
                    </a:cubicBezTo>
                    <a:cubicBezTo>
                      <a:pt x="102" y="95"/>
                      <a:pt x="102" y="95"/>
                      <a:pt x="102" y="95"/>
                    </a:cubicBezTo>
                    <a:cubicBezTo>
                      <a:pt x="141" y="95"/>
                      <a:pt x="141" y="95"/>
                      <a:pt x="141" y="95"/>
                    </a:cubicBezTo>
                    <a:cubicBezTo>
                      <a:pt x="141" y="132"/>
                      <a:pt x="141" y="132"/>
                      <a:pt x="141" y="132"/>
                    </a:cubicBezTo>
                    <a:cubicBezTo>
                      <a:pt x="153" y="132"/>
                      <a:pt x="153" y="132"/>
                      <a:pt x="153" y="132"/>
                    </a:cubicBezTo>
                    <a:cubicBezTo>
                      <a:pt x="153" y="135"/>
                      <a:pt x="153" y="135"/>
                      <a:pt x="153" y="135"/>
                    </a:cubicBezTo>
                    <a:cubicBezTo>
                      <a:pt x="153" y="136"/>
                      <a:pt x="153" y="136"/>
                      <a:pt x="153" y="136"/>
                    </a:cubicBezTo>
                    <a:cubicBezTo>
                      <a:pt x="141" y="136"/>
                      <a:pt x="141" y="136"/>
                      <a:pt x="141" y="136"/>
                    </a:cubicBezTo>
                    <a:cubicBezTo>
                      <a:pt x="141" y="139"/>
                      <a:pt x="141" y="139"/>
                      <a:pt x="141" y="139"/>
                    </a:cubicBezTo>
                    <a:cubicBezTo>
                      <a:pt x="145" y="148"/>
                      <a:pt x="145" y="148"/>
                      <a:pt x="145" y="148"/>
                    </a:cubicBezTo>
                    <a:cubicBezTo>
                      <a:pt x="141" y="150"/>
                      <a:pt x="141" y="150"/>
                      <a:pt x="141" y="150"/>
                    </a:cubicBezTo>
                    <a:cubicBezTo>
                      <a:pt x="141" y="177"/>
                      <a:pt x="141" y="177"/>
                      <a:pt x="141" y="177"/>
                    </a:cubicBezTo>
                    <a:cubicBezTo>
                      <a:pt x="152" y="177"/>
                      <a:pt x="152" y="177"/>
                      <a:pt x="152" y="177"/>
                    </a:cubicBezTo>
                    <a:cubicBezTo>
                      <a:pt x="152" y="181"/>
                      <a:pt x="152" y="181"/>
                      <a:pt x="152" y="181"/>
                    </a:cubicBezTo>
                    <a:cubicBezTo>
                      <a:pt x="141" y="181"/>
                      <a:pt x="141" y="181"/>
                      <a:pt x="141" y="181"/>
                    </a:cubicBezTo>
                    <a:cubicBezTo>
                      <a:pt x="141" y="257"/>
                      <a:pt x="141" y="257"/>
                      <a:pt x="141" y="257"/>
                    </a:cubicBezTo>
                    <a:cubicBezTo>
                      <a:pt x="153" y="257"/>
                      <a:pt x="153" y="257"/>
                      <a:pt x="153" y="257"/>
                    </a:cubicBezTo>
                    <a:cubicBezTo>
                      <a:pt x="153" y="234"/>
                      <a:pt x="153" y="234"/>
                      <a:pt x="153" y="234"/>
                    </a:cubicBezTo>
                    <a:cubicBezTo>
                      <a:pt x="153" y="234"/>
                      <a:pt x="153" y="233"/>
                      <a:pt x="153" y="233"/>
                    </a:cubicBezTo>
                    <a:cubicBezTo>
                      <a:pt x="157" y="233"/>
                      <a:pt x="157" y="233"/>
                      <a:pt x="157" y="233"/>
                    </a:cubicBezTo>
                    <a:cubicBezTo>
                      <a:pt x="157" y="234"/>
                      <a:pt x="157" y="234"/>
                      <a:pt x="157" y="234"/>
                    </a:cubicBezTo>
                    <a:cubicBezTo>
                      <a:pt x="157" y="283"/>
                      <a:pt x="157" y="283"/>
                      <a:pt x="157" y="283"/>
                    </a:cubicBezTo>
                    <a:cubicBezTo>
                      <a:pt x="157" y="295"/>
                      <a:pt x="157" y="295"/>
                      <a:pt x="157" y="295"/>
                    </a:cubicBezTo>
                    <a:cubicBezTo>
                      <a:pt x="157" y="301"/>
                      <a:pt x="157" y="301"/>
                      <a:pt x="157" y="301"/>
                    </a:cubicBezTo>
                    <a:cubicBezTo>
                      <a:pt x="157" y="303"/>
                      <a:pt x="157" y="303"/>
                      <a:pt x="157" y="303"/>
                    </a:cubicBezTo>
                    <a:lnTo>
                      <a:pt x="157"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59" name="矩形 258">
              <a:extLst>
                <a:ext uri="{FF2B5EF4-FFF2-40B4-BE49-F238E27FC236}">
                  <a16:creationId xmlns:a16="http://schemas.microsoft.com/office/drawing/2014/main" xmlns="" id="{7318D5B7-17FD-4A5B-9F46-AA67A0F6AB55}"/>
                </a:ext>
              </a:extLst>
            </p:cNvPr>
            <p:cNvSpPr/>
            <p:nvPr/>
          </p:nvSpPr>
          <p:spPr bwMode="auto">
            <a:xfrm rot="1532415">
              <a:off x="1372011" y="3691334"/>
              <a:ext cx="34350" cy="151778"/>
            </a:xfrm>
            <a:prstGeom prst="rect">
              <a:avLst/>
            </a:prstGeom>
            <a:grpFill/>
            <a:ln w="12700" cap="rnd" cmpd="sng" algn="ctr">
              <a:solidFill>
                <a:sysClr val="window" lastClr="FFFFFF"/>
              </a:solidFill>
              <a:prstDash val="solid"/>
              <a:miter lim="800000"/>
            </a:ln>
            <a:effectLst/>
          </p:spPr>
          <p:txBody>
            <a:bodyPr rtlCol="0" anchor="ctr">
              <a:noAutofit/>
            </a:bodyPr>
            <a:lstStyle/>
            <a:p>
              <a:pPr marL="0" marR="0" lvl="0" indent="0" algn="ctr" defTabSz="620209" eaLnBrk="1" fontAlgn="ctr"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60" name="直接连接符 259">
              <a:extLst>
                <a:ext uri="{FF2B5EF4-FFF2-40B4-BE49-F238E27FC236}">
                  <a16:creationId xmlns:a16="http://schemas.microsoft.com/office/drawing/2014/main" xmlns="" id="{CB0D8E5A-F156-4DC6-B48F-849F1778C1A0}"/>
                </a:ext>
              </a:extLst>
            </p:cNvPr>
            <p:cNvCxnSpPr>
              <a:cxnSpLocks/>
            </p:cNvCxnSpPr>
            <p:nvPr/>
          </p:nvCxnSpPr>
          <p:spPr>
            <a:xfrm flipH="1">
              <a:off x="1351755" y="3705225"/>
              <a:ext cx="57945" cy="115654"/>
            </a:xfrm>
            <a:prstGeom prst="line">
              <a:avLst/>
            </a:prstGeom>
            <a:grpFill/>
            <a:ln w="3175" cap="flat" cmpd="sng" algn="ctr">
              <a:solidFill>
                <a:srgbClr val="000410"/>
              </a:solidFill>
              <a:prstDash val="solid"/>
            </a:ln>
            <a:effectLst>
              <a:outerShdw blurRad="40000" dist="20000" dir="5400000" rotWithShape="0">
                <a:srgbClr val="000000">
                  <a:alpha val="38000"/>
                </a:srgbClr>
              </a:outerShdw>
            </a:effectLst>
          </p:spPr>
        </p:cxnSp>
        <p:sp>
          <p:nvSpPr>
            <p:cNvPr id="261" name="椭圆 224">
              <a:extLst>
                <a:ext uri="{FF2B5EF4-FFF2-40B4-BE49-F238E27FC236}">
                  <a16:creationId xmlns:a16="http://schemas.microsoft.com/office/drawing/2014/main" xmlns="" id="{6FE339FF-3B5A-4598-B140-9C8FA635385B}"/>
                </a:ext>
              </a:extLst>
            </p:cNvPr>
            <p:cNvSpPr>
              <a:spLocks/>
            </p:cNvSpPr>
            <p:nvPr/>
          </p:nvSpPr>
          <p:spPr>
            <a:xfrm rot="12751889" flipH="1" flipV="1">
              <a:off x="1366142" y="3804397"/>
              <a:ext cx="498324" cy="95797"/>
            </a:xfrm>
            <a:prstGeom prst="ellipse">
              <a:avLst/>
            </a:prstGeom>
            <a:gr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marL="0" marR="0" lvl="0" indent="0" algn="ctr" defTabSz="1219444" rtl="0"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267" name="组合 266">
            <a:extLst>
              <a:ext uri="{FF2B5EF4-FFF2-40B4-BE49-F238E27FC236}">
                <a16:creationId xmlns:a16="http://schemas.microsoft.com/office/drawing/2014/main" xmlns="" id="{92C6089D-0CE7-48B3-8504-019C89459AF3}"/>
              </a:ext>
            </a:extLst>
          </p:cNvPr>
          <p:cNvGrpSpPr/>
          <p:nvPr/>
        </p:nvGrpSpPr>
        <p:grpSpPr>
          <a:xfrm>
            <a:off x="1243351" y="4800463"/>
            <a:ext cx="2281517" cy="1029348"/>
            <a:chOff x="1439068" y="4698433"/>
            <a:chExt cx="2281517" cy="1029348"/>
          </a:xfrm>
          <a:solidFill>
            <a:schemeClr val="tx1"/>
          </a:solidFill>
        </p:grpSpPr>
        <p:grpSp>
          <p:nvGrpSpPr>
            <p:cNvPr id="268" name="组合 267">
              <a:extLst>
                <a:ext uri="{FF2B5EF4-FFF2-40B4-BE49-F238E27FC236}">
                  <a16:creationId xmlns:a16="http://schemas.microsoft.com/office/drawing/2014/main" xmlns="" id="{DFB50AE6-996E-4D0E-BE7F-C8AE087C491A}"/>
                </a:ext>
              </a:extLst>
            </p:cNvPr>
            <p:cNvGrpSpPr/>
            <p:nvPr/>
          </p:nvGrpSpPr>
          <p:grpSpPr>
            <a:xfrm>
              <a:off x="1981978" y="4698433"/>
              <a:ext cx="1203302" cy="733512"/>
              <a:chOff x="3715319" y="2503573"/>
              <a:chExt cx="1396490" cy="951116"/>
            </a:xfrm>
            <a:grpFill/>
          </p:grpSpPr>
          <p:sp>
            <p:nvSpPr>
              <p:cNvPr id="270" name="Freeform 30">
                <a:extLst>
                  <a:ext uri="{FF2B5EF4-FFF2-40B4-BE49-F238E27FC236}">
                    <a16:creationId xmlns:a16="http://schemas.microsoft.com/office/drawing/2014/main" xmlns="" id="{6DD73663-116D-4C20-88D9-468A4C00E0C4}"/>
                  </a:ext>
                </a:extLst>
              </p:cNvPr>
              <p:cNvSpPr>
                <a:spLocks noEditPoints="1"/>
              </p:cNvSpPr>
              <p:nvPr/>
            </p:nvSpPr>
            <p:spPr bwMode="auto">
              <a:xfrm>
                <a:off x="3871774" y="2503573"/>
                <a:ext cx="136297" cy="331053"/>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solidFill>
              <a:ln w="9525">
                <a:noFill/>
                <a:round/>
                <a:headEnd/>
                <a:tailEnd/>
              </a:ln>
              <a:effectLst>
                <a:outerShdw blurRad="63500" sx="102000" sy="102000" algn="ctr" rotWithShape="0">
                  <a:sysClr val="window" lastClr="FFFFFF">
                    <a:alpha val="40000"/>
                  </a:sysClr>
                </a:outerShdw>
              </a:effectLst>
            </p:spPr>
            <p:txBody>
              <a:bodyPr vert="horz" wrap="square" lIns="121948" tIns="60974" rIns="121948" bIns="60974" numCol="1" anchor="t" anchorCtr="0" compatLnSpc="1">
                <a:prstTxWarp prst="textNoShape">
                  <a:avLst/>
                </a:prstTxWarp>
                <a:noAutofit/>
              </a:bodyPr>
              <a:lstStyle/>
              <a:p>
                <a:pPr marL="0" marR="0" lvl="0" indent="0" defTabSz="1219200" eaLnBrk="1" fontAlgn="ctr" latinLnBrk="0" hangingPunct="1">
                  <a:lnSpc>
                    <a:spcPct val="100000"/>
                  </a:lnSpc>
                  <a:spcBef>
                    <a:spcPts val="0"/>
                  </a:spcBef>
                  <a:spcAft>
                    <a:spcPts val="0"/>
                  </a:spcAft>
                  <a:buClrTx/>
                  <a:buSzTx/>
                  <a:buFontTx/>
                  <a:buNone/>
                  <a:tabLst/>
                  <a:defRPr/>
                </a:pPr>
                <a:endParaRPr kumimoji="0" lang="en-US" altLang="zh-CN" sz="3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1" name="图片 270">
                <a:extLst>
                  <a:ext uri="{FF2B5EF4-FFF2-40B4-BE49-F238E27FC236}">
                    <a16:creationId xmlns:a16="http://schemas.microsoft.com/office/drawing/2014/main" xmlns="" id="{584EC08B-B717-4A83-BA9F-F6ECA5B3EB95}"/>
                  </a:ext>
                </a:extLst>
              </p:cNvPr>
              <p:cNvPicPr>
                <a:picLocks noChangeAspect="1"/>
              </p:cNvPicPr>
              <p:nvPr/>
            </p:nvPicPr>
            <p:blipFill>
              <a:blip r:embed="rId9" cstate="print">
                <a:lum bright="70000" contrast="-70000"/>
                <a:extLst>
                  <a:ext uri="{28A0092B-C50C-407E-A947-70E740481C1C}">
                    <a14:useLocalDpi xmlns:a14="http://schemas.microsoft.com/office/drawing/2010/main" val="0"/>
                  </a:ext>
                </a:extLst>
              </a:blip>
              <a:stretch>
                <a:fillRect/>
              </a:stretch>
            </p:blipFill>
            <p:spPr>
              <a:xfrm>
                <a:off x="4284325" y="2653589"/>
                <a:ext cx="377161" cy="181037"/>
              </a:xfrm>
              <a:prstGeom prst="rect">
                <a:avLst/>
              </a:prstGeom>
              <a:noFill/>
              <a:effectLst>
                <a:outerShdw blurRad="63500" sx="102000" sy="102000" algn="ctr" rotWithShape="0">
                  <a:sysClr val="window" lastClr="FFFFFF">
                    <a:alpha val="40000"/>
                  </a:sysClr>
                </a:outerShdw>
              </a:effectLst>
            </p:spPr>
          </p:pic>
          <p:pic>
            <p:nvPicPr>
              <p:cNvPr id="272" name="图片 271">
                <a:extLst>
                  <a:ext uri="{FF2B5EF4-FFF2-40B4-BE49-F238E27FC236}">
                    <a16:creationId xmlns:a16="http://schemas.microsoft.com/office/drawing/2014/main" xmlns="" id="{9011A334-BC39-41C1-8234-FFF53747260E}"/>
                  </a:ext>
                </a:extLst>
              </p:cNvPr>
              <p:cNvPicPr>
                <a:picLocks noChangeAspect="1"/>
              </p:cNvPicPr>
              <p:nvPr/>
            </p:nvPicPr>
            <p:blipFill>
              <a:blip r:embed="rId10" cstate="print">
                <a:lum bright="70000" contrast="-70000"/>
                <a:extLst>
                  <a:ext uri="{28A0092B-C50C-407E-A947-70E740481C1C}">
                    <a14:useLocalDpi xmlns:a14="http://schemas.microsoft.com/office/drawing/2010/main" val="0"/>
                  </a:ext>
                </a:extLst>
              </a:blip>
              <a:stretch>
                <a:fillRect/>
              </a:stretch>
            </p:blipFill>
            <p:spPr>
              <a:xfrm>
                <a:off x="4861198" y="2584015"/>
                <a:ext cx="250611" cy="250611"/>
              </a:xfrm>
              <a:prstGeom prst="rect">
                <a:avLst/>
              </a:prstGeom>
              <a:noFill/>
              <a:effectLst>
                <a:outerShdw blurRad="63500" sx="102000" sy="102000" algn="ctr" rotWithShape="0">
                  <a:sysClr val="window" lastClr="FFFFFF">
                    <a:alpha val="40000"/>
                  </a:sysClr>
                </a:outerShdw>
              </a:effectLst>
            </p:spPr>
          </p:pic>
          <p:grpSp>
            <p:nvGrpSpPr>
              <p:cNvPr id="273" name="组合 272">
                <a:extLst>
                  <a:ext uri="{FF2B5EF4-FFF2-40B4-BE49-F238E27FC236}">
                    <a16:creationId xmlns:a16="http://schemas.microsoft.com/office/drawing/2014/main" xmlns="" id="{F47B5F77-C5E7-423D-8DCC-6FA0440BC16E}"/>
                  </a:ext>
                </a:extLst>
              </p:cNvPr>
              <p:cNvGrpSpPr/>
              <p:nvPr/>
            </p:nvGrpSpPr>
            <p:grpSpPr>
              <a:xfrm>
                <a:off x="3715319" y="2844989"/>
                <a:ext cx="1364153" cy="609700"/>
                <a:chOff x="1970397" y="1722687"/>
                <a:chExt cx="1022878" cy="457169"/>
              </a:xfrm>
              <a:grpFill/>
            </p:grpSpPr>
            <p:sp>
              <p:nvSpPr>
                <p:cNvPr id="274" name="Freeform 5">
                  <a:extLst>
                    <a:ext uri="{FF2B5EF4-FFF2-40B4-BE49-F238E27FC236}">
                      <a16:creationId xmlns:a16="http://schemas.microsoft.com/office/drawing/2014/main" xmlns="" id="{C36F0CD2-C4E2-4D45-ACF6-E097690EC535}"/>
                    </a:ext>
                  </a:extLst>
                </p:cNvPr>
                <p:cNvSpPr>
                  <a:spLocks/>
                </p:cNvSpPr>
                <p:nvPr/>
              </p:nvSpPr>
              <p:spPr bwMode="auto">
                <a:xfrm>
                  <a:off x="2015931" y="1864601"/>
                  <a:ext cx="977344" cy="280911"/>
                </a:xfrm>
                <a:custGeom>
                  <a:avLst/>
                  <a:gdLst>
                    <a:gd name="T0" fmla="*/ 0 w 640"/>
                    <a:gd name="T1" fmla="*/ 216 h 306"/>
                    <a:gd name="T2" fmla="*/ 54 w 640"/>
                    <a:gd name="T3" fmla="*/ 204 h 306"/>
                    <a:gd name="T4" fmla="*/ 82 w 640"/>
                    <a:gd name="T5" fmla="*/ 178 h 306"/>
                    <a:gd name="T6" fmla="*/ 136 w 640"/>
                    <a:gd name="T7" fmla="*/ 262 h 306"/>
                    <a:gd name="T8" fmla="*/ 188 w 640"/>
                    <a:gd name="T9" fmla="*/ 182 h 306"/>
                    <a:gd name="T10" fmla="*/ 214 w 640"/>
                    <a:gd name="T11" fmla="*/ 206 h 306"/>
                    <a:gd name="T12" fmla="*/ 240 w 640"/>
                    <a:gd name="T13" fmla="*/ 208 h 306"/>
                    <a:gd name="T14" fmla="*/ 266 w 640"/>
                    <a:gd name="T15" fmla="*/ 288 h 306"/>
                    <a:gd name="T16" fmla="*/ 292 w 640"/>
                    <a:gd name="T17" fmla="*/ 282 h 306"/>
                    <a:gd name="T18" fmla="*/ 318 w 640"/>
                    <a:gd name="T19" fmla="*/ 306 h 306"/>
                    <a:gd name="T20" fmla="*/ 372 w 640"/>
                    <a:gd name="T21" fmla="*/ 0 h 306"/>
                    <a:gd name="T22" fmla="*/ 400 w 640"/>
                    <a:gd name="T23" fmla="*/ 172 h 306"/>
                    <a:gd name="T24" fmla="*/ 424 w 640"/>
                    <a:gd name="T25" fmla="*/ 240 h 306"/>
                    <a:gd name="T26" fmla="*/ 456 w 640"/>
                    <a:gd name="T27" fmla="*/ 220 h 306"/>
                    <a:gd name="T28" fmla="*/ 478 w 640"/>
                    <a:gd name="T29" fmla="*/ 236 h 306"/>
                    <a:gd name="T30" fmla="*/ 506 w 640"/>
                    <a:gd name="T31" fmla="*/ 206 h 306"/>
                    <a:gd name="T32" fmla="*/ 534 w 640"/>
                    <a:gd name="T33" fmla="*/ 240 h 306"/>
                    <a:gd name="T34" fmla="*/ 562 w 640"/>
                    <a:gd name="T35" fmla="*/ 182 h 306"/>
                    <a:gd name="T36" fmla="*/ 588 w 640"/>
                    <a:gd name="T37" fmla="*/ 160 h 306"/>
                    <a:gd name="T38" fmla="*/ 612 w 640"/>
                    <a:gd name="T39" fmla="*/ 246 h 306"/>
                    <a:gd name="T40" fmla="*/ 640 w 640"/>
                    <a:gd name="T41" fmla="*/ 25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0" h="306">
                      <a:moveTo>
                        <a:pt x="0" y="216"/>
                      </a:moveTo>
                      <a:cubicBezTo>
                        <a:pt x="54" y="204"/>
                        <a:pt x="54" y="204"/>
                        <a:pt x="54" y="204"/>
                      </a:cubicBezTo>
                      <a:cubicBezTo>
                        <a:pt x="82" y="178"/>
                        <a:pt x="82" y="178"/>
                        <a:pt x="82" y="178"/>
                      </a:cubicBezTo>
                      <a:cubicBezTo>
                        <a:pt x="82" y="178"/>
                        <a:pt x="134" y="254"/>
                        <a:pt x="136" y="262"/>
                      </a:cubicBezTo>
                      <a:cubicBezTo>
                        <a:pt x="138" y="270"/>
                        <a:pt x="188" y="182"/>
                        <a:pt x="188" y="182"/>
                      </a:cubicBezTo>
                      <a:cubicBezTo>
                        <a:pt x="214" y="206"/>
                        <a:pt x="214" y="206"/>
                        <a:pt x="214" y="206"/>
                      </a:cubicBezTo>
                      <a:cubicBezTo>
                        <a:pt x="240" y="208"/>
                        <a:pt x="240" y="208"/>
                        <a:pt x="240" y="208"/>
                      </a:cubicBezTo>
                      <a:cubicBezTo>
                        <a:pt x="266" y="288"/>
                        <a:pt x="266" y="288"/>
                        <a:pt x="266" y="288"/>
                      </a:cubicBezTo>
                      <a:cubicBezTo>
                        <a:pt x="292" y="282"/>
                        <a:pt x="292" y="282"/>
                        <a:pt x="292" y="282"/>
                      </a:cubicBezTo>
                      <a:cubicBezTo>
                        <a:pt x="318" y="306"/>
                        <a:pt x="318" y="306"/>
                        <a:pt x="318" y="306"/>
                      </a:cubicBezTo>
                      <a:cubicBezTo>
                        <a:pt x="372" y="0"/>
                        <a:pt x="372" y="0"/>
                        <a:pt x="372" y="0"/>
                      </a:cubicBezTo>
                      <a:cubicBezTo>
                        <a:pt x="400" y="172"/>
                        <a:pt x="400" y="172"/>
                        <a:pt x="400" y="172"/>
                      </a:cubicBezTo>
                      <a:cubicBezTo>
                        <a:pt x="424" y="240"/>
                        <a:pt x="424" y="240"/>
                        <a:pt x="424" y="240"/>
                      </a:cubicBezTo>
                      <a:cubicBezTo>
                        <a:pt x="456" y="220"/>
                        <a:pt x="456" y="220"/>
                        <a:pt x="456" y="220"/>
                      </a:cubicBezTo>
                      <a:cubicBezTo>
                        <a:pt x="478" y="236"/>
                        <a:pt x="478" y="236"/>
                        <a:pt x="478" y="236"/>
                      </a:cubicBezTo>
                      <a:cubicBezTo>
                        <a:pt x="506" y="206"/>
                        <a:pt x="506" y="206"/>
                        <a:pt x="506" y="206"/>
                      </a:cubicBezTo>
                      <a:cubicBezTo>
                        <a:pt x="534" y="240"/>
                        <a:pt x="534" y="240"/>
                        <a:pt x="534" y="240"/>
                      </a:cubicBezTo>
                      <a:cubicBezTo>
                        <a:pt x="562" y="182"/>
                        <a:pt x="562" y="182"/>
                        <a:pt x="562" y="182"/>
                      </a:cubicBezTo>
                      <a:cubicBezTo>
                        <a:pt x="588" y="160"/>
                        <a:pt x="588" y="160"/>
                        <a:pt x="588" y="160"/>
                      </a:cubicBezTo>
                      <a:cubicBezTo>
                        <a:pt x="612" y="246"/>
                        <a:pt x="612" y="246"/>
                        <a:pt x="612" y="246"/>
                      </a:cubicBezTo>
                      <a:cubicBezTo>
                        <a:pt x="640" y="250"/>
                        <a:pt x="640" y="250"/>
                        <a:pt x="640" y="250"/>
                      </a:cubicBezTo>
                    </a:path>
                  </a:pathLst>
                </a:custGeom>
                <a:noFill/>
                <a:ln w="19050" cap="rnd" cmpd="sng" algn="ctr">
                  <a:solidFill>
                    <a:sysClr val="window" lastClr="FFFFFF"/>
                  </a:solidFill>
                  <a:prstDash val="solid"/>
                </a:ln>
                <a:effectLst>
                  <a:outerShdw blurRad="127000" algn="ctr" rotWithShape="0">
                    <a:sysClr val="window" lastClr="FFFFFF">
                      <a:alpha val="40000"/>
                    </a:sysClr>
                  </a:outerShdw>
                </a:effectLst>
              </p:spPr>
              <p:txBody>
                <a:bodyPr lIns="46504" tIns="23252" rIns="46504" bIns="23252"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Line 11">
                  <a:extLst>
                    <a:ext uri="{FF2B5EF4-FFF2-40B4-BE49-F238E27FC236}">
                      <a16:creationId xmlns:a16="http://schemas.microsoft.com/office/drawing/2014/main" xmlns="" id="{AF229083-2529-4A75-A29B-531A017F1686}"/>
                    </a:ext>
                  </a:extLst>
                </p:cNvPr>
                <p:cNvSpPr>
                  <a:spLocks noChangeShapeType="1"/>
                </p:cNvSpPr>
                <p:nvPr/>
              </p:nvSpPr>
              <p:spPr bwMode="auto">
                <a:xfrm>
                  <a:off x="1972023" y="1863629"/>
                  <a:ext cx="30085" cy="0"/>
                </a:xfrm>
                <a:prstGeom prst="line">
                  <a:avLst/>
                </a:prstGeom>
                <a:grpFill/>
                <a:ln w="12700" cap="flat">
                  <a:solidFill>
                    <a:sysClr val="window" lastClr="FFFFFF"/>
                  </a:solidFill>
                  <a:prstDash val="solid"/>
                  <a:miter lim="800000"/>
                  <a:headEnd/>
                  <a:tailEnd/>
                </a:ln>
                <a:extLst/>
              </p:spPr>
              <p:txBody>
                <a:bodyPr vert="horz" wrap="square" lIns="46504" tIns="23252" rIns="46504" bIns="23252" numCol="1" anchor="t" anchorCtr="0" compatLnSpc="1">
                  <a:prstTxWarp prst="textNoShape">
                    <a:avLst/>
                  </a:prstTxWarp>
                  <a:noAutofit/>
                </a:bodyPr>
                <a:lstStyle/>
                <a:p>
                  <a:pPr marL="0" marR="0" lvl="0" indent="0"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Line 12">
                  <a:extLst>
                    <a:ext uri="{FF2B5EF4-FFF2-40B4-BE49-F238E27FC236}">
                      <a16:creationId xmlns:a16="http://schemas.microsoft.com/office/drawing/2014/main" xmlns="" id="{A4333232-B267-4DEF-ABC7-0D2E6EFD429F}"/>
                    </a:ext>
                  </a:extLst>
                </p:cNvPr>
                <p:cNvSpPr>
                  <a:spLocks noChangeShapeType="1"/>
                </p:cNvSpPr>
                <p:nvPr/>
              </p:nvSpPr>
              <p:spPr bwMode="auto">
                <a:xfrm>
                  <a:off x="1972023" y="2004085"/>
                  <a:ext cx="30085" cy="0"/>
                </a:xfrm>
                <a:prstGeom prst="line">
                  <a:avLst/>
                </a:prstGeom>
                <a:grpFill/>
                <a:ln w="12700" cap="flat">
                  <a:solidFill>
                    <a:sysClr val="window" lastClr="FFFFFF"/>
                  </a:solidFill>
                  <a:prstDash val="solid"/>
                  <a:miter lim="800000"/>
                  <a:headEnd/>
                  <a:tailEnd/>
                </a:ln>
                <a:extLst/>
              </p:spPr>
              <p:txBody>
                <a:bodyPr vert="horz" wrap="square" lIns="46504" tIns="23252" rIns="46504" bIns="23252" numCol="1" anchor="t" anchorCtr="0" compatLnSpc="1">
                  <a:prstTxWarp prst="textNoShape">
                    <a:avLst/>
                  </a:prstTxWarp>
                  <a:noAutofit/>
                </a:bodyPr>
                <a:lstStyle/>
                <a:p>
                  <a:pPr marL="0" marR="0" lvl="0" indent="0"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13">
                  <a:extLst>
                    <a:ext uri="{FF2B5EF4-FFF2-40B4-BE49-F238E27FC236}">
                      <a16:creationId xmlns:a16="http://schemas.microsoft.com/office/drawing/2014/main" xmlns="" id="{8BCEC28D-965A-4B86-9C34-350E9829F7E8}"/>
                    </a:ext>
                  </a:extLst>
                </p:cNvPr>
                <p:cNvSpPr>
                  <a:spLocks/>
                </p:cNvSpPr>
                <p:nvPr/>
              </p:nvSpPr>
              <p:spPr bwMode="auto">
                <a:xfrm>
                  <a:off x="1970397" y="1722687"/>
                  <a:ext cx="30085" cy="424769"/>
                </a:xfrm>
                <a:custGeom>
                  <a:avLst/>
                  <a:gdLst>
                    <a:gd name="T0" fmla="*/ 0 w 37"/>
                    <a:gd name="T1" fmla="*/ 0 h 874"/>
                    <a:gd name="T2" fmla="*/ 37 w 37"/>
                    <a:gd name="T3" fmla="*/ 0 h 874"/>
                    <a:gd name="T4" fmla="*/ 37 w 37"/>
                    <a:gd name="T5" fmla="*/ 874 h 874"/>
                    <a:gd name="T6" fmla="*/ 0 w 37"/>
                    <a:gd name="T7" fmla="*/ 874 h 874"/>
                  </a:gdLst>
                  <a:ahLst/>
                  <a:cxnLst>
                    <a:cxn ang="0">
                      <a:pos x="T0" y="T1"/>
                    </a:cxn>
                    <a:cxn ang="0">
                      <a:pos x="T2" y="T3"/>
                    </a:cxn>
                    <a:cxn ang="0">
                      <a:pos x="T4" y="T5"/>
                    </a:cxn>
                    <a:cxn ang="0">
                      <a:pos x="T6" y="T7"/>
                    </a:cxn>
                  </a:cxnLst>
                  <a:rect l="0" t="0" r="r" b="b"/>
                  <a:pathLst>
                    <a:path w="37" h="874">
                      <a:moveTo>
                        <a:pt x="0" y="0"/>
                      </a:moveTo>
                      <a:lnTo>
                        <a:pt x="37" y="0"/>
                      </a:lnTo>
                      <a:lnTo>
                        <a:pt x="37" y="874"/>
                      </a:lnTo>
                      <a:lnTo>
                        <a:pt x="0" y="874"/>
                      </a:lnTo>
                    </a:path>
                  </a:pathLst>
                </a:custGeom>
                <a:noFill/>
                <a:ln w="12700" cap="flat">
                  <a:solidFill>
                    <a:sysClr val="window" lastClr="FFFFFF"/>
                  </a:solidFill>
                  <a:prstDash val="solid"/>
                  <a:miter lim="800000"/>
                  <a:headEnd/>
                  <a:tailEnd/>
                </a:ln>
                <a:extLst/>
              </p:spPr>
              <p:txBody>
                <a:bodyPr vert="horz" wrap="square" lIns="46504" tIns="23252" rIns="46504" bIns="23252" numCol="1" anchor="t" anchorCtr="0" compatLnSpc="1">
                  <a:prstTxWarp prst="textNoShape">
                    <a:avLst/>
                  </a:prstTxWarp>
                  <a:noAutofit/>
                </a:bodyPr>
                <a:lstStyle/>
                <a:p>
                  <a:pPr marL="0" marR="0" lvl="0" indent="0"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5">
                  <a:extLst>
                    <a:ext uri="{FF2B5EF4-FFF2-40B4-BE49-F238E27FC236}">
                      <a16:creationId xmlns:a16="http://schemas.microsoft.com/office/drawing/2014/main" xmlns="" id="{A4811E81-28B5-4363-A31E-929A981D5B3C}"/>
                    </a:ext>
                  </a:extLst>
                </p:cNvPr>
                <p:cNvSpPr>
                  <a:spLocks/>
                </p:cNvSpPr>
                <p:nvPr/>
              </p:nvSpPr>
              <p:spPr bwMode="auto">
                <a:xfrm>
                  <a:off x="2500337" y="1850090"/>
                  <a:ext cx="86950" cy="301334"/>
                </a:xfrm>
                <a:custGeom>
                  <a:avLst/>
                  <a:gdLst>
                    <a:gd name="T0" fmla="*/ 0 w 640"/>
                    <a:gd name="T1" fmla="*/ 216 h 306"/>
                    <a:gd name="T2" fmla="*/ 54 w 640"/>
                    <a:gd name="T3" fmla="*/ 204 h 306"/>
                    <a:gd name="T4" fmla="*/ 82 w 640"/>
                    <a:gd name="T5" fmla="*/ 178 h 306"/>
                    <a:gd name="T6" fmla="*/ 136 w 640"/>
                    <a:gd name="T7" fmla="*/ 262 h 306"/>
                    <a:gd name="T8" fmla="*/ 188 w 640"/>
                    <a:gd name="T9" fmla="*/ 182 h 306"/>
                    <a:gd name="T10" fmla="*/ 214 w 640"/>
                    <a:gd name="T11" fmla="*/ 206 h 306"/>
                    <a:gd name="T12" fmla="*/ 240 w 640"/>
                    <a:gd name="T13" fmla="*/ 208 h 306"/>
                    <a:gd name="T14" fmla="*/ 266 w 640"/>
                    <a:gd name="T15" fmla="*/ 288 h 306"/>
                    <a:gd name="T16" fmla="*/ 292 w 640"/>
                    <a:gd name="T17" fmla="*/ 282 h 306"/>
                    <a:gd name="T18" fmla="*/ 318 w 640"/>
                    <a:gd name="T19" fmla="*/ 306 h 306"/>
                    <a:gd name="T20" fmla="*/ 372 w 640"/>
                    <a:gd name="T21" fmla="*/ 0 h 306"/>
                    <a:gd name="T22" fmla="*/ 400 w 640"/>
                    <a:gd name="T23" fmla="*/ 172 h 306"/>
                    <a:gd name="T24" fmla="*/ 424 w 640"/>
                    <a:gd name="T25" fmla="*/ 240 h 306"/>
                    <a:gd name="T26" fmla="*/ 456 w 640"/>
                    <a:gd name="T27" fmla="*/ 220 h 306"/>
                    <a:gd name="T28" fmla="*/ 478 w 640"/>
                    <a:gd name="T29" fmla="*/ 236 h 306"/>
                    <a:gd name="T30" fmla="*/ 506 w 640"/>
                    <a:gd name="T31" fmla="*/ 206 h 306"/>
                    <a:gd name="T32" fmla="*/ 534 w 640"/>
                    <a:gd name="T33" fmla="*/ 240 h 306"/>
                    <a:gd name="T34" fmla="*/ 562 w 640"/>
                    <a:gd name="T35" fmla="*/ 182 h 306"/>
                    <a:gd name="T36" fmla="*/ 588 w 640"/>
                    <a:gd name="T37" fmla="*/ 160 h 306"/>
                    <a:gd name="T38" fmla="*/ 612 w 640"/>
                    <a:gd name="T39" fmla="*/ 246 h 306"/>
                    <a:gd name="T40" fmla="*/ 640 w 640"/>
                    <a:gd name="T41" fmla="*/ 250 h 306"/>
                    <a:gd name="connsiteX0" fmla="*/ 0 w 9156"/>
                    <a:gd name="connsiteY0" fmla="*/ 6667 h 10000"/>
                    <a:gd name="connsiteX1" fmla="*/ 437 w 9156"/>
                    <a:gd name="connsiteY1" fmla="*/ 5817 h 10000"/>
                    <a:gd name="connsiteX2" fmla="*/ 1281 w 9156"/>
                    <a:gd name="connsiteY2" fmla="*/ 8562 h 10000"/>
                    <a:gd name="connsiteX3" fmla="*/ 2094 w 9156"/>
                    <a:gd name="connsiteY3" fmla="*/ 5948 h 10000"/>
                    <a:gd name="connsiteX4" fmla="*/ 2500 w 9156"/>
                    <a:gd name="connsiteY4" fmla="*/ 6732 h 10000"/>
                    <a:gd name="connsiteX5" fmla="*/ 2906 w 9156"/>
                    <a:gd name="connsiteY5" fmla="*/ 6797 h 10000"/>
                    <a:gd name="connsiteX6" fmla="*/ 3312 w 9156"/>
                    <a:gd name="connsiteY6" fmla="*/ 9412 h 10000"/>
                    <a:gd name="connsiteX7" fmla="*/ 3719 w 9156"/>
                    <a:gd name="connsiteY7" fmla="*/ 9216 h 10000"/>
                    <a:gd name="connsiteX8" fmla="*/ 4125 w 9156"/>
                    <a:gd name="connsiteY8" fmla="*/ 10000 h 10000"/>
                    <a:gd name="connsiteX9" fmla="*/ 4969 w 9156"/>
                    <a:gd name="connsiteY9" fmla="*/ 0 h 10000"/>
                    <a:gd name="connsiteX10" fmla="*/ 5406 w 9156"/>
                    <a:gd name="connsiteY10" fmla="*/ 5621 h 10000"/>
                    <a:gd name="connsiteX11" fmla="*/ 5781 w 9156"/>
                    <a:gd name="connsiteY11" fmla="*/ 7843 h 10000"/>
                    <a:gd name="connsiteX12" fmla="*/ 6281 w 9156"/>
                    <a:gd name="connsiteY12" fmla="*/ 7190 h 10000"/>
                    <a:gd name="connsiteX13" fmla="*/ 6625 w 9156"/>
                    <a:gd name="connsiteY13" fmla="*/ 7712 h 10000"/>
                    <a:gd name="connsiteX14" fmla="*/ 7062 w 9156"/>
                    <a:gd name="connsiteY14" fmla="*/ 6732 h 10000"/>
                    <a:gd name="connsiteX15" fmla="*/ 7500 w 9156"/>
                    <a:gd name="connsiteY15" fmla="*/ 7843 h 10000"/>
                    <a:gd name="connsiteX16" fmla="*/ 7937 w 9156"/>
                    <a:gd name="connsiteY16" fmla="*/ 5948 h 10000"/>
                    <a:gd name="connsiteX17" fmla="*/ 8344 w 9156"/>
                    <a:gd name="connsiteY17" fmla="*/ 5229 h 10000"/>
                    <a:gd name="connsiteX18" fmla="*/ 8719 w 9156"/>
                    <a:gd name="connsiteY18" fmla="*/ 8039 h 10000"/>
                    <a:gd name="connsiteX19" fmla="*/ 9156 w 9156"/>
                    <a:gd name="connsiteY19" fmla="*/ 8170 h 10000"/>
                    <a:gd name="connsiteX0" fmla="*/ 0 w 9523"/>
                    <a:gd name="connsiteY0" fmla="*/ 5817 h 10000"/>
                    <a:gd name="connsiteX1" fmla="*/ 922 w 9523"/>
                    <a:gd name="connsiteY1" fmla="*/ 8562 h 10000"/>
                    <a:gd name="connsiteX2" fmla="*/ 1810 w 9523"/>
                    <a:gd name="connsiteY2" fmla="*/ 5948 h 10000"/>
                    <a:gd name="connsiteX3" fmla="*/ 2253 w 9523"/>
                    <a:gd name="connsiteY3" fmla="*/ 6732 h 10000"/>
                    <a:gd name="connsiteX4" fmla="*/ 2697 w 9523"/>
                    <a:gd name="connsiteY4" fmla="*/ 6797 h 10000"/>
                    <a:gd name="connsiteX5" fmla="*/ 3140 w 9523"/>
                    <a:gd name="connsiteY5" fmla="*/ 9412 h 10000"/>
                    <a:gd name="connsiteX6" fmla="*/ 3585 w 9523"/>
                    <a:gd name="connsiteY6" fmla="*/ 9216 h 10000"/>
                    <a:gd name="connsiteX7" fmla="*/ 4028 w 9523"/>
                    <a:gd name="connsiteY7" fmla="*/ 10000 h 10000"/>
                    <a:gd name="connsiteX8" fmla="*/ 4950 w 9523"/>
                    <a:gd name="connsiteY8" fmla="*/ 0 h 10000"/>
                    <a:gd name="connsiteX9" fmla="*/ 5427 w 9523"/>
                    <a:gd name="connsiteY9" fmla="*/ 5621 h 10000"/>
                    <a:gd name="connsiteX10" fmla="*/ 5837 w 9523"/>
                    <a:gd name="connsiteY10" fmla="*/ 7843 h 10000"/>
                    <a:gd name="connsiteX11" fmla="*/ 6383 w 9523"/>
                    <a:gd name="connsiteY11" fmla="*/ 7190 h 10000"/>
                    <a:gd name="connsiteX12" fmla="*/ 6759 w 9523"/>
                    <a:gd name="connsiteY12" fmla="*/ 7712 h 10000"/>
                    <a:gd name="connsiteX13" fmla="*/ 7236 w 9523"/>
                    <a:gd name="connsiteY13" fmla="*/ 6732 h 10000"/>
                    <a:gd name="connsiteX14" fmla="*/ 7714 w 9523"/>
                    <a:gd name="connsiteY14" fmla="*/ 7843 h 10000"/>
                    <a:gd name="connsiteX15" fmla="*/ 8192 w 9523"/>
                    <a:gd name="connsiteY15" fmla="*/ 5948 h 10000"/>
                    <a:gd name="connsiteX16" fmla="*/ 8636 w 9523"/>
                    <a:gd name="connsiteY16" fmla="*/ 5229 h 10000"/>
                    <a:gd name="connsiteX17" fmla="*/ 9046 w 9523"/>
                    <a:gd name="connsiteY17" fmla="*/ 8039 h 10000"/>
                    <a:gd name="connsiteX18" fmla="*/ 9523 w 9523"/>
                    <a:gd name="connsiteY18" fmla="*/ 8170 h 10000"/>
                    <a:gd name="connsiteX0" fmla="*/ 0 w 9032"/>
                    <a:gd name="connsiteY0" fmla="*/ 8562 h 10000"/>
                    <a:gd name="connsiteX1" fmla="*/ 933 w 9032"/>
                    <a:gd name="connsiteY1" fmla="*/ 5948 h 10000"/>
                    <a:gd name="connsiteX2" fmla="*/ 1398 w 9032"/>
                    <a:gd name="connsiteY2" fmla="*/ 6732 h 10000"/>
                    <a:gd name="connsiteX3" fmla="*/ 1864 w 9032"/>
                    <a:gd name="connsiteY3" fmla="*/ 6797 h 10000"/>
                    <a:gd name="connsiteX4" fmla="*/ 2329 w 9032"/>
                    <a:gd name="connsiteY4" fmla="*/ 9412 h 10000"/>
                    <a:gd name="connsiteX5" fmla="*/ 2797 w 9032"/>
                    <a:gd name="connsiteY5" fmla="*/ 9216 h 10000"/>
                    <a:gd name="connsiteX6" fmla="*/ 3262 w 9032"/>
                    <a:gd name="connsiteY6" fmla="*/ 10000 h 10000"/>
                    <a:gd name="connsiteX7" fmla="*/ 4230 w 9032"/>
                    <a:gd name="connsiteY7" fmla="*/ 0 h 10000"/>
                    <a:gd name="connsiteX8" fmla="*/ 4731 w 9032"/>
                    <a:gd name="connsiteY8" fmla="*/ 5621 h 10000"/>
                    <a:gd name="connsiteX9" fmla="*/ 5161 w 9032"/>
                    <a:gd name="connsiteY9" fmla="*/ 7843 h 10000"/>
                    <a:gd name="connsiteX10" fmla="*/ 5735 w 9032"/>
                    <a:gd name="connsiteY10" fmla="*/ 7190 h 10000"/>
                    <a:gd name="connsiteX11" fmla="*/ 6130 w 9032"/>
                    <a:gd name="connsiteY11" fmla="*/ 7712 h 10000"/>
                    <a:gd name="connsiteX12" fmla="*/ 6630 w 9032"/>
                    <a:gd name="connsiteY12" fmla="*/ 6732 h 10000"/>
                    <a:gd name="connsiteX13" fmla="*/ 7132 w 9032"/>
                    <a:gd name="connsiteY13" fmla="*/ 7843 h 10000"/>
                    <a:gd name="connsiteX14" fmla="*/ 7634 w 9032"/>
                    <a:gd name="connsiteY14" fmla="*/ 5948 h 10000"/>
                    <a:gd name="connsiteX15" fmla="*/ 8101 w 9032"/>
                    <a:gd name="connsiteY15" fmla="*/ 5229 h 10000"/>
                    <a:gd name="connsiteX16" fmla="*/ 8531 w 9032"/>
                    <a:gd name="connsiteY16" fmla="*/ 8039 h 10000"/>
                    <a:gd name="connsiteX17" fmla="*/ 9032 w 9032"/>
                    <a:gd name="connsiteY17" fmla="*/ 8170 h 10000"/>
                    <a:gd name="connsiteX0" fmla="*/ 0 w 8967"/>
                    <a:gd name="connsiteY0" fmla="*/ 5948 h 10000"/>
                    <a:gd name="connsiteX1" fmla="*/ 515 w 8967"/>
                    <a:gd name="connsiteY1" fmla="*/ 6732 h 10000"/>
                    <a:gd name="connsiteX2" fmla="*/ 1031 w 8967"/>
                    <a:gd name="connsiteY2" fmla="*/ 6797 h 10000"/>
                    <a:gd name="connsiteX3" fmla="*/ 1546 w 8967"/>
                    <a:gd name="connsiteY3" fmla="*/ 9412 h 10000"/>
                    <a:gd name="connsiteX4" fmla="*/ 2064 w 8967"/>
                    <a:gd name="connsiteY4" fmla="*/ 9216 h 10000"/>
                    <a:gd name="connsiteX5" fmla="*/ 2579 w 8967"/>
                    <a:gd name="connsiteY5" fmla="*/ 10000 h 10000"/>
                    <a:gd name="connsiteX6" fmla="*/ 3650 w 8967"/>
                    <a:gd name="connsiteY6" fmla="*/ 0 h 10000"/>
                    <a:gd name="connsiteX7" fmla="*/ 4205 w 8967"/>
                    <a:gd name="connsiteY7" fmla="*/ 5621 h 10000"/>
                    <a:gd name="connsiteX8" fmla="*/ 4681 w 8967"/>
                    <a:gd name="connsiteY8" fmla="*/ 7843 h 10000"/>
                    <a:gd name="connsiteX9" fmla="*/ 5317 w 8967"/>
                    <a:gd name="connsiteY9" fmla="*/ 7190 h 10000"/>
                    <a:gd name="connsiteX10" fmla="*/ 5754 w 8967"/>
                    <a:gd name="connsiteY10" fmla="*/ 7712 h 10000"/>
                    <a:gd name="connsiteX11" fmla="*/ 6308 w 8967"/>
                    <a:gd name="connsiteY11" fmla="*/ 6732 h 10000"/>
                    <a:gd name="connsiteX12" fmla="*/ 6863 w 8967"/>
                    <a:gd name="connsiteY12" fmla="*/ 7843 h 10000"/>
                    <a:gd name="connsiteX13" fmla="*/ 7419 w 8967"/>
                    <a:gd name="connsiteY13" fmla="*/ 5948 h 10000"/>
                    <a:gd name="connsiteX14" fmla="*/ 7936 w 8967"/>
                    <a:gd name="connsiteY14" fmla="*/ 5229 h 10000"/>
                    <a:gd name="connsiteX15" fmla="*/ 8412 w 8967"/>
                    <a:gd name="connsiteY15" fmla="*/ 8039 h 10000"/>
                    <a:gd name="connsiteX16" fmla="*/ 8967 w 8967"/>
                    <a:gd name="connsiteY16" fmla="*/ 8170 h 10000"/>
                    <a:gd name="connsiteX0" fmla="*/ 0 w 9426"/>
                    <a:gd name="connsiteY0" fmla="*/ 6732 h 10000"/>
                    <a:gd name="connsiteX1" fmla="*/ 576 w 9426"/>
                    <a:gd name="connsiteY1" fmla="*/ 6797 h 10000"/>
                    <a:gd name="connsiteX2" fmla="*/ 1150 w 9426"/>
                    <a:gd name="connsiteY2" fmla="*/ 9412 h 10000"/>
                    <a:gd name="connsiteX3" fmla="*/ 1728 w 9426"/>
                    <a:gd name="connsiteY3" fmla="*/ 9216 h 10000"/>
                    <a:gd name="connsiteX4" fmla="*/ 2302 w 9426"/>
                    <a:gd name="connsiteY4" fmla="*/ 10000 h 10000"/>
                    <a:gd name="connsiteX5" fmla="*/ 3496 w 9426"/>
                    <a:gd name="connsiteY5" fmla="*/ 0 h 10000"/>
                    <a:gd name="connsiteX6" fmla="*/ 4115 w 9426"/>
                    <a:gd name="connsiteY6" fmla="*/ 5621 h 10000"/>
                    <a:gd name="connsiteX7" fmla="*/ 4646 w 9426"/>
                    <a:gd name="connsiteY7" fmla="*/ 7843 h 10000"/>
                    <a:gd name="connsiteX8" fmla="*/ 5356 w 9426"/>
                    <a:gd name="connsiteY8" fmla="*/ 7190 h 10000"/>
                    <a:gd name="connsiteX9" fmla="*/ 5843 w 9426"/>
                    <a:gd name="connsiteY9" fmla="*/ 7712 h 10000"/>
                    <a:gd name="connsiteX10" fmla="*/ 6461 w 9426"/>
                    <a:gd name="connsiteY10" fmla="*/ 6732 h 10000"/>
                    <a:gd name="connsiteX11" fmla="*/ 7080 w 9426"/>
                    <a:gd name="connsiteY11" fmla="*/ 7843 h 10000"/>
                    <a:gd name="connsiteX12" fmla="*/ 7700 w 9426"/>
                    <a:gd name="connsiteY12" fmla="*/ 5948 h 10000"/>
                    <a:gd name="connsiteX13" fmla="*/ 8276 w 9426"/>
                    <a:gd name="connsiteY13" fmla="*/ 5229 h 10000"/>
                    <a:gd name="connsiteX14" fmla="*/ 8807 w 9426"/>
                    <a:gd name="connsiteY14" fmla="*/ 8039 h 10000"/>
                    <a:gd name="connsiteX15" fmla="*/ 9426 w 9426"/>
                    <a:gd name="connsiteY15" fmla="*/ 8170 h 10000"/>
                    <a:gd name="connsiteX0" fmla="*/ 0 w 9389"/>
                    <a:gd name="connsiteY0" fmla="*/ 6797 h 10000"/>
                    <a:gd name="connsiteX1" fmla="*/ 609 w 9389"/>
                    <a:gd name="connsiteY1" fmla="*/ 9412 h 10000"/>
                    <a:gd name="connsiteX2" fmla="*/ 1222 w 9389"/>
                    <a:gd name="connsiteY2" fmla="*/ 9216 h 10000"/>
                    <a:gd name="connsiteX3" fmla="*/ 1831 w 9389"/>
                    <a:gd name="connsiteY3" fmla="*/ 10000 h 10000"/>
                    <a:gd name="connsiteX4" fmla="*/ 3098 w 9389"/>
                    <a:gd name="connsiteY4" fmla="*/ 0 h 10000"/>
                    <a:gd name="connsiteX5" fmla="*/ 3755 w 9389"/>
                    <a:gd name="connsiteY5" fmla="*/ 5621 h 10000"/>
                    <a:gd name="connsiteX6" fmla="*/ 4318 w 9389"/>
                    <a:gd name="connsiteY6" fmla="*/ 7843 h 10000"/>
                    <a:gd name="connsiteX7" fmla="*/ 5071 w 9389"/>
                    <a:gd name="connsiteY7" fmla="*/ 7190 h 10000"/>
                    <a:gd name="connsiteX8" fmla="*/ 5588 w 9389"/>
                    <a:gd name="connsiteY8" fmla="*/ 7712 h 10000"/>
                    <a:gd name="connsiteX9" fmla="*/ 6243 w 9389"/>
                    <a:gd name="connsiteY9" fmla="*/ 6732 h 10000"/>
                    <a:gd name="connsiteX10" fmla="*/ 6900 w 9389"/>
                    <a:gd name="connsiteY10" fmla="*/ 7843 h 10000"/>
                    <a:gd name="connsiteX11" fmla="*/ 7558 w 9389"/>
                    <a:gd name="connsiteY11" fmla="*/ 5948 h 10000"/>
                    <a:gd name="connsiteX12" fmla="*/ 8169 w 9389"/>
                    <a:gd name="connsiteY12" fmla="*/ 5229 h 10000"/>
                    <a:gd name="connsiteX13" fmla="*/ 8732 w 9389"/>
                    <a:gd name="connsiteY13" fmla="*/ 8039 h 10000"/>
                    <a:gd name="connsiteX14" fmla="*/ 9389 w 9389"/>
                    <a:gd name="connsiteY14" fmla="*/ 8170 h 10000"/>
                    <a:gd name="connsiteX0" fmla="*/ 0 w 9351"/>
                    <a:gd name="connsiteY0" fmla="*/ 9412 h 10000"/>
                    <a:gd name="connsiteX1" fmla="*/ 653 w 9351"/>
                    <a:gd name="connsiteY1" fmla="*/ 9216 h 10000"/>
                    <a:gd name="connsiteX2" fmla="*/ 1301 w 9351"/>
                    <a:gd name="connsiteY2" fmla="*/ 10000 h 10000"/>
                    <a:gd name="connsiteX3" fmla="*/ 2651 w 9351"/>
                    <a:gd name="connsiteY3" fmla="*/ 0 h 10000"/>
                    <a:gd name="connsiteX4" fmla="*/ 3350 w 9351"/>
                    <a:gd name="connsiteY4" fmla="*/ 5621 h 10000"/>
                    <a:gd name="connsiteX5" fmla="*/ 3950 w 9351"/>
                    <a:gd name="connsiteY5" fmla="*/ 7843 h 10000"/>
                    <a:gd name="connsiteX6" fmla="*/ 4752 w 9351"/>
                    <a:gd name="connsiteY6" fmla="*/ 7190 h 10000"/>
                    <a:gd name="connsiteX7" fmla="*/ 5303 w 9351"/>
                    <a:gd name="connsiteY7" fmla="*/ 7712 h 10000"/>
                    <a:gd name="connsiteX8" fmla="*/ 6000 w 9351"/>
                    <a:gd name="connsiteY8" fmla="*/ 6732 h 10000"/>
                    <a:gd name="connsiteX9" fmla="*/ 6700 w 9351"/>
                    <a:gd name="connsiteY9" fmla="*/ 7843 h 10000"/>
                    <a:gd name="connsiteX10" fmla="*/ 7401 w 9351"/>
                    <a:gd name="connsiteY10" fmla="*/ 5948 h 10000"/>
                    <a:gd name="connsiteX11" fmla="*/ 8052 w 9351"/>
                    <a:gd name="connsiteY11" fmla="*/ 5229 h 10000"/>
                    <a:gd name="connsiteX12" fmla="*/ 8651 w 9351"/>
                    <a:gd name="connsiteY12" fmla="*/ 8039 h 10000"/>
                    <a:gd name="connsiteX13" fmla="*/ 9351 w 9351"/>
                    <a:gd name="connsiteY13" fmla="*/ 8170 h 10000"/>
                    <a:gd name="connsiteX0" fmla="*/ 0 w 9302"/>
                    <a:gd name="connsiteY0" fmla="*/ 9216 h 10000"/>
                    <a:gd name="connsiteX1" fmla="*/ 693 w 9302"/>
                    <a:gd name="connsiteY1" fmla="*/ 10000 h 10000"/>
                    <a:gd name="connsiteX2" fmla="*/ 2137 w 9302"/>
                    <a:gd name="connsiteY2" fmla="*/ 0 h 10000"/>
                    <a:gd name="connsiteX3" fmla="*/ 2885 w 9302"/>
                    <a:gd name="connsiteY3" fmla="*/ 5621 h 10000"/>
                    <a:gd name="connsiteX4" fmla="*/ 3526 w 9302"/>
                    <a:gd name="connsiteY4" fmla="*/ 7843 h 10000"/>
                    <a:gd name="connsiteX5" fmla="*/ 4384 w 9302"/>
                    <a:gd name="connsiteY5" fmla="*/ 7190 h 10000"/>
                    <a:gd name="connsiteX6" fmla="*/ 4973 w 9302"/>
                    <a:gd name="connsiteY6" fmla="*/ 7712 h 10000"/>
                    <a:gd name="connsiteX7" fmla="*/ 5718 w 9302"/>
                    <a:gd name="connsiteY7" fmla="*/ 6732 h 10000"/>
                    <a:gd name="connsiteX8" fmla="*/ 6467 w 9302"/>
                    <a:gd name="connsiteY8" fmla="*/ 7843 h 10000"/>
                    <a:gd name="connsiteX9" fmla="*/ 7217 w 9302"/>
                    <a:gd name="connsiteY9" fmla="*/ 5948 h 10000"/>
                    <a:gd name="connsiteX10" fmla="*/ 7913 w 9302"/>
                    <a:gd name="connsiteY10" fmla="*/ 5229 h 10000"/>
                    <a:gd name="connsiteX11" fmla="*/ 8553 w 9302"/>
                    <a:gd name="connsiteY11" fmla="*/ 8039 h 10000"/>
                    <a:gd name="connsiteX12" fmla="*/ 9302 w 9302"/>
                    <a:gd name="connsiteY12" fmla="*/ 8170 h 10000"/>
                    <a:gd name="connsiteX0" fmla="*/ 0 w 9255"/>
                    <a:gd name="connsiteY0" fmla="*/ 10000 h 10000"/>
                    <a:gd name="connsiteX1" fmla="*/ 1552 w 9255"/>
                    <a:gd name="connsiteY1" fmla="*/ 0 h 10000"/>
                    <a:gd name="connsiteX2" fmla="*/ 2356 w 9255"/>
                    <a:gd name="connsiteY2" fmla="*/ 5621 h 10000"/>
                    <a:gd name="connsiteX3" fmla="*/ 3046 w 9255"/>
                    <a:gd name="connsiteY3" fmla="*/ 7843 h 10000"/>
                    <a:gd name="connsiteX4" fmla="*/ 3968 w 9255"/>
                    <a:gd name="connsiteY4" fmla="*/ 7190 h 10000"/>
                    <a:gd name="connsiteX5" fmla="*/ 4601 w 9255"/>
                    <a:gd name="connsiteY5" fmla="*/ 7712 h 10000"/>
                    <a:gd name="connsiteX6" fmla="*/ 5402 w 9255"/>
                    <a:gd name="connsiteY6" fmla="*/ 6732 h 10000"/>
                    <a:gd name="connsiteX7" fmla="*/ 6207 w 9255"/>
                    <a:gd name="connsiteY7" fmla="*/ 7843 h 10000"/>
                    <a:gd name="connsiteX8" fmla="*/ 7014 w 9255"/>
                    <a:gd name="connsiteY8" fmla="*/ 5948 h 10000"/>
                    <a:gd name="connsiteX9" fmla="*/ 7762 w 9255"/>
                    <a:gd name="connsiteY9" fmla="*/ 5229 h 10000"/>
                    <a:gd name="connsiteX10" fmla="*/ 8450 w 9255"/>
                    <a:gd name="connsiteY10" fmla="*/ 8039 h 10000"/>
                    <a:gd name="connsiteX11" fmla="*/ 9255 w 9255"/>
                    <a:gd name="connsiteY11" fmla="*/ 8170 h 10000"/>
                    <a:gd name="connsiteX0" fmla="*/ 0 w 10000"/>
                    <a:gd name="connsiteY0" fmla="*/ 10000 h 10000"/>
                    <a:gd name="connsiteX1" fmla="*/ 1677 w 10000"/>
                    <a:gd name="connsiteY1" fmla="*/ 0 h 10000"/>
                    <a:gd name="connsiteX2" fmla="*/ 2546 w 10000"/>
                    <a:gd name="connsiteY2" fmla="*/ 5621 h 10000"/>
                    <a:gd name="connsiteX3" fmla="*/ 4287 w 10000"/>
                    <a:gd name="connsiteY3" fmla="*/ 7190 h 10000"/>
                    <a:gd name="connsiteX4" fmla="*/ 4971 w 10000"/>
                    <a:gd name="connsiteY4" fmla="*/ 7712 h 10000"/>
                    <a:gd name="connsiteX5" fmla="*/ 5837 w 10000"/>
                    <a:gd name="connsiteY5" fmla="*/ 6732 h 10000"/>
                    <a:gd name="connsiteX6" fmla="*/ 6707 w 10000"/>
                    <a:gd name="connsiteY6" fmla="*/ 7843 h 10000"/>
                    <a:gd name="connsiteX7" fmla="*/ 7579 w 10000"/>
                    <a:gd name="connsiteY7" fmla="*/ 5948 h 10000"/>
                    <a:gd name="connsiteX8" fmla="*/ 8387 w 10000"/>
                    <a:gd name="connsiteY8" fmla="*/ 5229 h 10000"/>
                    <a:gd name="connsiteX9" fmla="*/ 9130 w 10000"/>
                    <a:gd name="connsiteY9" fmla="*/ 8039 h 10000"/>
                    <a:gd name="connsiteX10" fmla="*/ 10000 w 10000"/>
                    <a:gd name="connsiteY10" fmla="*/ 8170 h 10000"/>
                    <a:gd name="connsiteX0" fmla="*/ 0 w 9130"/>
                    <a:gd name="connsiteY0" fmla="*/ 10000 h 10000"/>
                    <a:gd name="connsiteX1" fmla="*/ 1677 w 9130"/>
                    <a:gd name="connsiteY1" fmla="*/ 0 h 10000"/>
                    <a:gd name="connsiteX2" fmla="*/ 2546 w 9130"/>
                    <a:gd name="connsiteY2" fmla="*/ 5621 h 10000"/>
                    <a:gd name="connsiteX3" fmla="*/ 4287 w 9130"/>
                    <a:gd name="connsiteY3" fmla="*/ 7190 h 10000"/>
                    <a:gd name="connsiteX4" fmla="*/ 4971 w 9130"/>
                    <a:gd name="connsiteY4" fmla="*/ 7712 h 10000"/>
                    <a:gd name="connsiteX5" fmla="*/ 5837 w 9130"/>
                    <a:gd name="connsiteY5" fmla="*/ 6732 h 10000"/>
                    <a:gd name="connsiteX6" fmla="*/ 6707 w 9130"/>
                    <a:gd name="connsiteY6" fmla="*/ 7843 h 10000"/>
                    <a:gd name="connsiteX7" fmla="*/ 7579 w 9130"/>
                    <a:gd name="connsiteY7" fmla="*/ 5948 h 10000"/>
                    <a:gd name="connsiteX8" fmla="*/ 8387 w 9130"/>
                    <a:gd name="connsiteY8" fmla="*/ 5229 h 10000"/>
                    <a:gd name="connsiteX9" fmla="*/ 9130 w 9130"/>
                    <a:gd name="connsiteY9" fmla="*/ 8039 h 10000"/>
                    <a:gd name="connsiteX0" fmla="*/ 0 w 10000"/>
                    <a:gd name="connsiteY0" fmla="*/ 10000 h 10000"/>
                    <a:gd name="connsiteX1" fmla="*/ 1837 w 10000"/>
                    <a:gd name="connsiteY1" fmla="*/ 0 h 10000"/>
                    <a:gd name="connsiteX2" fmla="*/ 2789 w 10000"/>
                    <a:gd name="connsiteY2" fmla="*/ 5621 h 10000"/>
                    <a:gd name="connsiteX3" fmla="*/ 4696 w 10000"/>
                    <a:gd name="connsiteY3" fmla="*/ 7190 h 10000"/>
                    <a:gd name="connsiteX4" fmla="*/ 5445 w 10000"/>
                    <a:gd name="connsiteY4" fmla="*/ 7712 h 10000"/>
                    <a:gd name="connsiteX5" fmla="*/ 6393 w 10000"/>
                    <a:gd name="connsiteY5" fmla="*/ 6732 h 10000"/>
                    <a:gd name="connsiteX6" fmla="*/ 7346 w 10000"/>
                    <a:gd name="connsiteY6" fmla="*/ 7843 h 10000"/>
                    <a:gd name="connsiteX7" fmla="*/ 8301 w 10000"/>
                    <a:gd name="connsiteY7" fmla="*/ 5948 h 10000"/>
                    <a:gd name="connsiteX8" fmla="*/ 9186 w 10000"/>
                    <a:gd name="connsiteY8" fmla="*/ 5229 h 10000"/>
                    <a:gd name="connsiteX9" fmla="*/ 10000 w 10000"/>
                    <a:gd name="connsiteY9" fmla="*/ 8039 h 10000"/>
                    <a:gd name="connsiteX0" fmla="*/ 0 w 9186"/>
                    <a:gd name="connsiteY0" fmla="*/ 10000 h 10000"/>
                    <a:gd name="connsiteX1" fmla="*/ 1837 w 9186"/>
                    <a:gd name="connsiteY1" fmla="*/ 0 h 10000"/>
                    <a:gd name="connsiteX2" fmla="*/ 2789 w 9186"/>
                    <a:gd name="connsiteY2" fmla="*/ 5621 h 10000"/>
                    <a:gd name="connsiteX3" fmla="*/ 4696 w 9186"/>
                    <a:gd name="connsiteY3" fmla="*/ 7190 h 10000"/>
                    <a:gd name="connsiteX4" fmla="*/ 5445 w 9186"/>
                    <a:gd name="connsiteY4" fmla="*/ 7712 h 10000"/>
                    <a:gd name="connsiteX5" fmla="*/ 6393 w 9186"/>
                    <a:gd name="connsiteY5" fmla="*/ 6732 h 10000"/>
                    <a:gd name="connsiteX6" fmla="*/ 7346 w 9186"/>
                    <a:gd name="connsiteY6" fmla="*/ 7843 h 10000"/>
                    <a:gd name="connsiteX7" fmla="*/ 8301 w 9186"/>
                    <a:gd name="connsiteY7" fmla="*/ 5948 h 10000"/>
                    <a:gd name="connsiteX8" fmla="*/ 9186 w 9186"/>
                    <a:gd name="connsiteY8" fmla="*/ 5229 h 10000"/>
                    <a:gd name="connsiteX0" fmla="*/ 0 w 9037"/>
                    <a:gd name="connsiteY0" fmla="*/ 10000 h 10000"/>
                    <a:gd name="connsiteX1" fmla="*/ 2000 w 9037"/>
                    <a:gd name="connsiteY1" fmla="*/ 0 h 10000"/>
                    <a:gd name="connsiteX2" fmla="*/ 3036 w 9037"/>
                    <a:gd name="connsiteY2" fmla="*/ 5621 h 10000"/>
                    <a:gd name="connsiteX3" fmla="*/ 5112 w 9037"/>
                    <a:gd name="connsiteY3" fmla="*/ 7190 h 10000"/>
                    <a:gd name="connsiteX4" fmla="*/ 5927 w 9037"/>
                    <a:gd name="connsiteY4" fmla="*/ 7712 h 10000"/>
                    <a:gd name="connsiteX5" fmla="*/ 6960 w 9037"/>
                    <a:gd name="connsiteY5" fmla="*/ 6732 h 10000"/>
                    <a:gd name="connsiteX6" fmla="*/ 7997 w 9037"/>
                    <a:gd name="connsiteY6" fmla="*/ 7843 h 10000"/>
                    <a:gd name="connsiteX7" fmla="*/ 9037 w 9037"/>
                    <a:gd name="connsiteY7" fmla="*/ 5948 h 10000"/>
                    <a:gd name="connsiteX0" fmla="*/ 0 w 8849"/>
                    <a:gd name="connsiteY0" fmla="*/ 10000 h 10000"/>
                    <a:gd name="connsiteX1" fmla="*/ 2213 w 8849"/>
                    <a:gd name="connsiteY1" fmla="*/ 0 h 10000"/>
                    <a:gd name="connsiteX2" fmla="*/ 3360 w 8849"/>
                    <a:gd name="connsiteY2" fmla="*/ 5621 h 10000"/>
                    <a:gd name="connsiteX3" fmla="*/ 5657 w 8849"/>
                    <a:gd name="connsiteY3" fmla="*/ 7190 h 10000"/>
                    <a:gd name="connsiteX4" fmla="*/ 6559 w 8849"/>
                    <a:gd name="connsiteY4" fmla="*/ 7712 h 10000"/>
                    <a:gd name="connsiteX5" fmla="*/ 7702 w 8849"/>
                    <a:gd name="connsiteY5" fmla="*/ 6732 h 10000"/>
                    <a:gd name="connsiteX6" fmla="*/ 8849 w 8849"/>
                    <a:gd name="connsiteY6" fmla="*/ 7843 h 10000"/>
                    <a:gd name="connsiteX0" fmla="*/ 0 w 8704"/>
                    <a:gd name="connsiteY0" fmla="*/ 10000 h 10000"/>
                    <a:gd name="connsiteX1" fmla="*/ 2501 w 8704"/>
                    <a:gd name="connsiteY1" fmla="*/ 0 h 10000"/>
                    <a:gd name="connsiteX2" fmla="*/ 3797 w 8704"/>
                    <a:gd name="connsiteY2" fmla="*/ 5621 h 10000"/>
                    <a:gd name="connsiteX3" fmla="*/ 6393 w 8704"/>
                    <a:gd name="connsiteY3" fmla="*/ 7190 h 10000"/>
                    <a:gd name="connsiteX4" fmla="*/ 7412 w 8704"/>
                    <a:gd name="connsiteY4" fmla="*/ 7712 h 10000"/>
                    <a:gd name="connsiteX5" fmla="*/ 8704 w 8704"/>
                    <a:gd name="connsiteY5" fmla="*/ 6732 h 10000"/>
                    <a:gd name="connsiteX0" fmla="*/ 0 w 8516"/>
                    <a:gd name="connsiteY0" fmla="*/ 10000 h 10000"/>
                    <a:gd name="connsiteX1" fmla="*/ 2873 w 8516"/>
                    <a:gd name="connsiteY1" fmla="*/ 0 h 10000"/>
                    <a:gd name="connsiteX2" fmla="*/ 4362 w 8516"/>
                    <a:gd name="connsiteY2" fmla="*/ 5621 h 10000"/>
                    <a:gd name="connsiteX3" fmla="*/ 7345 w 8516"/>
                    <a:gd name="connsiteY3" fmla="*/ 7190 h 10000"/>
                    <a:gd name="connsiteX4" fmla="*/ 8516 w 8516"/>
                    <a:gd name="connsiteY4" fmla="*/ 7712 h 10000"/>
                    <a:gd name="connsiteX0" fmla="*/ 0 w 8625"/>
                    <a:gd name="connsiteY0" fmla="*/ 10000 h 10000"/>
                    <a:gd name="connsiteX1" fmla="*/ 3374 w 8625"/>
                    <a:gd name="connsiteY1" fmla="*/ 0 h 10000"/>
                    <a:gd name="connsiteX2" fmla="*/ 5122 w 8625"/>
                    <a:gd name="connsiteY2" fmla="*/ 5621 h 10000"/>
                    <a:gd name="connsiteX3" fmla="*/ 8625 w 8625"/>
                    <a:gd name="connsiteY3" fmla="*/ 7190 h 10000"/>
                    <a:gd name="connsiteX0" fmla="*/ 0 w 5939"/>
                    <a:gd name="connsiteY0" fmla="*/ 10000 h 10000"/>
                    <a:gd name="connsiteX1" fmla="*/ 3912 w 5939"/>
                    <a:gd name="connsiteY1" fmla="*/ 0 h 10000"/>
                    <a:gd name="connsiteX2" fmla="*/ 5939 w 5939"/>
                    <a:gd name="connsiteY2" fmla="*/ 5621 h 10000"/>
                    <a:gd name="connsiteX0" fmla="*/ 0 w 6587"/>
                    <a:gd name="connsiteY0" fmla="*/ 10000 h 10000"/>
                    <a:gd name="connsiteX1" fmla="*/ 6587 w 6587"/>
                    <a:gd name="connsiteY1" fmla="*/ 0 h 10000"/>
                    <a:gd name="connsiteX0" fmla="*/ 0 w 10394"/>
                    <a:gd name="connsiteY0" fmla="*/ 10311 h 10311"/>
                    <a:gd name="connsiteX1" fmla="*/ 10394 w 10394"/>
                    <a:gd name="connsiteY1" fmla="*/ 0 h 10311"/>
                    <a:gd name="connsiteX0" fmla="*/ 0 w 10098"/>
                    <a:gd name="connsiteY0" fmla="*/ 10493 h 10493"/>
                    <a:gd name="connsiteX1" fmla="*/ 10098 w 10098"/>
                    <a:gd name="connsiteY1" fmla="*/ 0 h 10493"/>
                    <a:gd name="connsiteX0" fmla="*/ 0 w 10394"/>
                    <a:gd name="connsiteY0" fmla="*/ 10519 h 10519"/>
                    <a:gd name="connsiteX1" fmla="*/ 10394 w 10394"/>
                    <a:gd name="connsiteY1" fmla="*/ 0 h 10519"/>
                    <a:gd name="connsiteX0" fmla="*/ 0 w 10838"/>
                    <a:gd name="connsiteY0" fmla="*/ 10701 h 10701"/>
                    <a:gd name="connsiteX1" fmla="*/ 10838 w 10838"/>
                    <a:gd name="connsiteY1" fmla="*/ 0 h 10701"/>
                    <a:gd name="connsiteX0" fmla="*/ 0 w 10542"/>
                    <a:gd name="connsiteY0" fmla="*/ 10727 h 10727"/>
                    <a:gd name="connsiteX1" fmla="*/ 10542 w 10542"/>
                    <a:gd name="connsiteY1" fmla="*/ 0 h 10727"/>
                  </a:gdLst>
                  <a:ahLst/>
                  <a:cxnLst>
                    <a:cxn ang="0">
                      <a:pos x="connsiteX0" y="connsiteY0"/>
                    </a:cxn>
                    <a:cxn ang="0">
                      <a:pos x="connsiteX1" y="connsiteY1"/>
                    </a:cxn>
                  </a:cxnLst>
                  <a:rect l="l" t="t" r="r" b="b"/>
                  <a:pathLst>
                    <a:path w="10542" h="10727">
                      <a:moveTo>
                        <a:pt x="0" y="10727"/>
                      </a:moveTo>
                      <a:lnTo>
                        <a:pt x="10542" y="0"/>
                      </a:lnTo>
                    </a:path>
                  </a:pathLst>
                </a:custGeom>
                <a:grpFill/>
                <a:ln w="19050" cap="rnd" cmpd="sng" algn="ctr">
                  <a:gradFill flip="none" rotWithShape="1">
                    <a:gsLst>
                      <a:gs pos="100000">
                        <a:srgbClr val="00B0F0"/>
                      </a:gs>
                      <a:gs pos="0">
                        <a:srgbClr val="28F4DC"/>
                      </a:gs>
                    </a:gsLst>
                    <a:lin ang="0" scaled="0"/>
                    <a:tileRect/>
                  </a:gradFill>
                  <a:prstDash val="solid"/>
                </a:ln>
                <a:effectLst>
                  <a:outerShdw blurRad="127000" algn="ctr" rotWithShape="0">
                    <a:srgbClr val="04FBB5">
                      <a:alpha val="40000"/>
                    </a:srgbClr>
                  </a:outerShdw>
                </a:effectLst>
              </p:spPr>
              <p:txBody>
                <a:bodyPr lIns="46504" tIns="23252" rIns="46504" bIns="23252"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sz="7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9" name="组合 278">
                  <a:extLst>
                    <a:ext uri="{FF2B5EF4-FFF2-40B4-BE49-F238E27FC236}">
                      <a16:creationId xmlns:a16="http://schemas.microsoft.com/office/drawing/2014/main" xmlns="" id="{6C0E2938-FB1F-4BAA-8087-A0DBBA4600A0}"/>
                    </a:ext>
                  </a:extLst>
                </p:cNvPr>
                <p:cNvGrpSpPr/>
                <p:nvPr/>
              </p:nvGrpSpPr>
              <p:grpSpPr>
                <a:xfrm>
                  <a:off x="2555040" y="1814560"/>
                  <a:ext cx="64800" cy="64800"/>
                  <a:chOff x="2554687" y="1828252"/>
                  <a:chExt cx="64800" cy="64800"/>
                </a:xfrm>
                <a:grpFill/>
              </p:grpSpPr>
              <p:sp>
                <p:nvSpPr>
                  <p:cNvPr id="283" name="椭圆 129">
                    <a:extLst>
                      <a:ext uri="{FF2B5EF4-FFF2-40B4-BE49-F238E27FC236}">
                        <a16:creationId xmlns:a16="http://schemas.microsoft.com/office/drawing/2014/main" xmlns="" id="{52B317C2-32E7-4E96-A441-B0439E47948B}"/>
                      </a:ext>
                    </a:extLst>
                  </p:cNvPr>
                  <p:cNvSpPr/>
                  <p:nvPr/>
                </p:nvSpPr>
                <p:spPr>
                  <a:xfrm flipV="1">
                    <a:off x="2554687" y="1828252"/>
                    <a:ext cx="64800" cy="64800"/>
                  </a:xfrm>
                  <a:prstGeom prst="ellipse">
                    <a:avLst/>
                  </a:prstGeom>
                  <a:solidFill>
                    <a:schemeClr val="bg1"/>
                  </a:solidFill>
                  <a:ln w="25400" cap="flat" cmpd="sng" algn="ctr">
                    <a:noFill/>
                    <a:prstDash val="solid"/>
                  </a:ln>
                  <a:effectLst>
                    <a:outerShdw blurRad="368300" sx="102000" sy="102000" algn="ctr" rotWithShape="0">
                      <a:srgbClr val="1FD7F7">
                        <a:alpha val="40000"/>
                      </a:srgbClr>
                    </a:outerShdw>
                  </a:effectLst>
                </p:spPr>
                <p:txBody>
                  <a:bodyPr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椭圆 130">
                    <a:extLst>
                      <a:ext uri="{FF2B5EF4-FFF2-40B4-BE49-F238E27FC236}">
                        <a16:creationId xmlns:a16="http://schemas.microsoft.com/office/drawing/2014/main" xmlns="" id="{84866864-45BD-4F6E-A96D-C118D96F1FBD}"/>
                      </a:ext>
                    </a:extLst>
                  </p:cNvPr>
                  <p:cNvSpPr/>
                  <p:nvPr/>
                </p:nvSpPr>
                <p:spPr>
                  <a:xfrm flipV="1">
                    <a:off x="2568516" y="1841314"/>
                    <a:ext cx="37142" cy="38677"/>
                  </a:xfrm>
                  <a:prstGeom prst="ellipse">
                    <a:avLst/>
                  </a:prstGeom>
                  <a:solidFill>
                    <a:schemeClr val="bg1"/>
                  </a:solidFill>
                  <a:ln w="12700" cap="rnd" cmpd="sng" algn="ctr">
                    <a:solidFill>
                      <a:schemeClr val="bg1"/>
                    </a:solidFill>
                    <a:prstDash val="solid"/>
                  </a:ln>
                  <a:effectLst>
                    <a:outerShdw blurRad="292100" algn="ctr" rotWithShape="0">
                      <a:srgbClr val="564FD8">
                        <a:alpha val="39000"/>
                      </a:srgbClr>
                    </a:outerShdw>
                  </a:effectLst>
                </p:spPr>
                <p:txBody>
                  <a:bodyPr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0" name="组合 279">
                  <a:extLst>
                    <a:ext uri="{FF2B5EF4-FFF2-40B4-BE49-F238E27FC236}">
                      <a16:creationId xmlns:a16="http://schemas.microsoft.com/office/drawing/2014/main" xmlns="" id="{EEC9427E-0550-4751-BBD6-189ABBFC925D}"/>
                    </a:ext>
                  </a:extLst>
                </p:cNvPr>
                <p:cNvGrpSpPr/>
                <p:nvPr/>
              </p:nvGrpSpPr>
              <p:grpSpPr>
                <a:xfrm>
                  <a:off x="2467937" y="2115056"/>
                  <a:ext cx="64800" cy="64800"/>
                  <a:chOff x="2554687" y="1828252"/>
                  <a:chExt cx="64800" cy="64800"/>
                </a:xfrm>
                <a:grpFill/>
              </p:grpSpPr>
              <p:sp>
                <p:nvSpPr>
                  <p:cNvPr id="281" name="椭圆 129">
                    <a:extLst>
                      <a:ext uri="{FF2B5EF4-FFF2-40B4-BE49-F238E27FC236}">
                        <a16:creationId xmlns:a16="http://schemas.microsoft.com/office/drawing/2014/main" xmlns="" id="{9D72E232-6C98-4C81-B483-867127F1761F}"/>
                      </a:ext>
                    </a:extLst>
                  </p:cNvPr>
                  <p:cNvSpPr/>
                  <p:nvPr/>
                </p:nvSpPr>
                <p:spPr>
                  <a:xfrm flipV="1">
                    <a:off x="2554687" y="1828252"/>
                    <a:ext cx="64800" cy="64800"/>
                  </a:xfrm>
                  <a:prstGeom prst="ellipse">
                    <a:avLst/>
                  </a:prstGeom>
                  <a:grpFill/>
                  <a:ln w="25400" cap="flat" cmpd="sng" algn="ctr">
                    <a:noFill/>
                    <a:prstDash val="solid"/>
                  </a:ln>
                  <a:effectLst>
                    <a:outerShdw blurRad="368300" sx="102000" sy="102000" algn="ctr" rotWithShape="0">
                      <a:srgbClr val="1FD7F7">
                        <a:alpha val="40000"/>
                      </a:srgbClr>
                    </a:outerShdw>
                  </a:effectLst>
                </p:spPr>
                <p:txBody>
                  <a:bodyPr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椭圆 130">
                    <a:extLst>
                      <a:ext uri="{FF2B5EF4-FFF2-40B4-BE49-F238E27FC236}">
                        <a16:creationId xmlns:a16="http://schemas.microsoft.com/office/drawing/2014/main" xmlns="" id="{1F28EFE8-F3B6-454E-8E6C-269B63C40593}"/>
                      </a:ext>
                    </a:extLst>
                  </p:cNvPr>
                  <p:cNvSpPr/>
                  <p:nvPr/>
                </p:nvSpPr>
                <p:spPr>
                  <a:xfrm flipV="1">
                    <a:off x="2568516" y="1841314"/>
                    <a:ext cx="37142" cy="38677"/>
                  </a:xfrm>
                  <a:prstGeom prst="ellipse">
                    <a:avLst/>
                  </a:prstGeom>
                  <a:solidFill>
                    <a:schemeClr val="bg1"/>
                  </a:solidFill>
                  <a:ln w="12700" cap="rnd" cmpd="sng" algn="ctr">
                    <a:noFill/>
                    <a:prstDash val="solid"/>
                  </a:ln>
                  <a:effectLst>
                    <a:outerShdw blurRad="292100" algn="ctr" rotWithShape="0">
                      <a:srgbClr val="564FD8">
                        <a:alpha val="39000"/>
                      </a:srgbClr>
                    </a:outerShdw>
                  </a:effectLst>
                </p:spPr>
                <p:txBody>
                  <a:bodyPr rtlCol="0" anchor="ctr">
                    <a:noAutofit/>
                  </a:bodyPr>
                  <a:lstStyle/>
                  <a:p>
                    <a:pPr marL="0" marR="0" lvl="0" indent="0" algn="ctr" defTabSz="120363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sp>
          <p:nvSpPr>
            <p:cNvPr id="269" name="文本框 268">
              <a:extLst>
                <a:ext uri="{FF2B5EF4-FFF2-40B4-BE49-F238E27FC236}">
                  <a16:creationId xmlns:a16="http://schemas.microsoft.com/office/drawing/2014/main" xmlns="" id="{42A171E0-7489-4BC4-A47B-9DBF778DE0B1}"/>
                </a:ext>
              </a:extLst>
            </p:cNvPr>
            <p:cNvSpPr txBox="1"/>
            <p:nvPr/>
          </p:nvSpPr>
          <p:spPr>
            <a:xfrm>
              <a:off x="1439068" y="5458229"/>
              <a:ext cx="2281517" cy="269552"/>
            </a:xfrm>
            <a:prstGeom prst="rect">
              <a:avLst/>
            </a:prstGeom>
            <a:noFill/>
          </p:spPr>
          <p:txBody>
            <a:bodyPr wrap="square" rtlCol="0">
              <a:noAutofit/>
            </a:bodyPr>
            <a:lstStyle/>
            <a:p>
              <a:pPr algn="ctr" defTabSz="914339" eaLnBrk="0" fontAlgn="ctr" hangingPunct="0">
                <a:spcBef>
                  <a:spcPct val="0"/>
                </a:spcBef>
                <a:spcAft>
                  <a:spcPct val="0"/>
                </a:spcAft>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Various scenarios and real-time traffic fluctuation</a:t>
              </a:r>
              <a:endParaRPr lang="en-US" altLang="zh-CN" sz="12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85" name="文本框 284">
            <a:extLst>
              <a:ext uri="{FF2B5EF4-FFF2-40B4-BE49-F238E27FC236}">
                <a16:creationId xmlns:a16="http://schemas.microsoft.com/office/drawing/2014/main" xmlns="" id="{D97FEC22-D9FC-44CE-96B9-21D05758F8C1}"/>
              </a:ext>
            </a:extLst>
          </p:cNvPr>
          <p:cNvSpPr txBox="1"/>
          <p:nvPr/>
        </p:nvSpPr>
        <p:spPr>
          <a:xfrm>
            <a:off x="9055896" y="5327785"/>
            <a:ext cx="1478290" cy="307777"/>
          </a:xfrm>
          <a:prstGeom prst="rect">
            <a:avLst/>
          </a:prstGeom>
          <a:noFill/>
        </p:spPr>
        <p:txBody>
          <a:bodyPr wrap="none" rtlCol="0">
            <a:noAutofit/>
          </a:bodyPr>
          <a:lstStyle/>
          <a:p>
            <a:pPr algn="ctr" defTabSz="1219200"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(4.5G pilot verification)</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矩形 285">
            <a:extLst>
              <a:ext uri="{FF2B5EF4-FFF2-40B4-BE49-F238E27FC236}">
                <a16:creationId xmlns:a16="http://schemas.microsoft.com/office/drawing/2014/main" xmlns="" id="{1B41C47A-5D1A-452E-B9D9-D5582218DBC2}"/>
              </a:ext>
            </a:extLst>
          </p:cNvPr>
          <p:cNvSpPr/>
          <p:nvPr/>
        </p:nvSpPr>
        <p:spPr>
          <a:xfrm>
            <a:off x="2479800" y="4294042"/>
            <a:ext cx="1320160" cy="512050"/>
          </a:xfrm>
          <a:prstGeom prst="rect">
            <a:avLst/>
          </a:prstGeom>
          <a:noFill/>
        </p:spPr>
        <p:txBody>
          <a:bodyPr wrap="square" rtlCol="0">
            <a:noAutofit/>
          </a:bodyPr>
          <a:lstStyle/>
          <a:p>
            <a:pPr marL="0" marR="0" lvl="0" indent="0" defTabSz="914339" eaLnBrk="0" fontAlgn="ctr" latinLnBrk="0" hangingPunct="0">
              <a:lnSpc>
                <a:spcPct val="100000"/>
              </a:lnSpc>
              <a:spcBef>
                <a:spcPts val="0"/>
              </a:spcBef>
              <a:spcAft>
                <a:spcPts val="0"/>
              </a:spcAft>
              <a:buClrTx/>
              <a:buSzTx/>
              <a:buFontTx/>
              <a:buNone/>
              <a:tabLst/>
              <a:defRPr/>
            </a:pPr>
            <a:r>
              <a:rPr lang="en-US" sz="1200" dirty="0" smtClean="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rPr>
              <a:t>Horizontal angle (5G)</a:t>
            </a:r>
            <a:endParaRPr kumimoji="0" lang="en-US" altLang="zh-CN" sz="1200" b="0"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87" name="组合 286">
            <a:extLst>
              <a:ext uri="{FF2B5EF4-FFF2-40B4-BE49-F238E27FC236}">
                <a16:creationId xmlns:a16="http://schemas.microsoft.com/office/drawing/2014/main" xmlns="" id="{84598080-1E36-4415-B81B-A178C962A152}"/>
              </a:ext>
            </a:extLst>
          </p:cNvPr>
          <p:cNvGrpSpPr/>
          <p:nvPr/>
        </p:nvGrpSpPr>
        <p:grpSpPr>
          <a:xfrm>
            <a:off x="4475118" y="2252515"/>
            <a:ext cx="3556573" cy="1418827"/>
            <a:chOff x="4622420" y="1852968"/>
            <a:chExt cx="3556573" cy="1418827"/>
          </a:xfrm>
          <a:solidFill>
            <a:schemeClr val="tx1"/>
          </a:solidFill>
        </p:grpSpPr>
        <p:grpSp>
          <p:nvGrpSpPr>
            <p:cNvPr id="288" name="组合 287">
              <a:extLst>
                <a:ext uri="{FF2B5EF4-FFF2-40B4-BE49-F238E27FC236}">
                  <a16:creationId xmlns:a16="http://schemas.microsoft.com/office/drawing/2014/main" xmlns="" id="{01D19FE0-D25E-4BE8-9620-954CA01FDAAE}"/>
                </a:ext>
              </a:extLst>
            </p:cNvPr>
            <p:cNvGrpSpPr/>
            <p:nvPr/>
          </p:nvGrpSpPr>
          <p:grpSpPr>
            <a:xfrm>
              <a:off x="4622420" y="1852968"/>
              <a:ext cx="3556573" cy="1418827"/>
              <a:chOff x="4358585" y="3519731"/>
              <a:chExt cx="3674337" cy="1386167"/>
            </a:xfrm>
            <a:grpFill/>
          </p:grpSpPr>
          <p:sp>
            <p:nvSpPr>
              <p:cNvPr id="291" name="矩形 290">
                <a:extLst>
                  <a:ext uri="{FF2B5EF4-FFF2-40B4-BE49-F238E27FC236}">
                    <a16:creationId xmlns:a16="http://schemas.microsoft.com/office/drawing/2014/main" xmlns="" id="{29BD64C7-EFB1-498E-A21E-118303A4CAB8}"/>
                  </a:ext>
                </a:extLst>
              </p:cNvPr>
              <p:cNvSpPr/>
              <p:nvPr/>
            </p:nvSpPr>
            <p:spPr>
              <a:xfrm>
                <a:off x="5666781" y="3519731"/>
                <a:ext cx="1849746" cy="288466"/>
              </a:xfrm>
              <a:prstGeom prst="rect">
                <a:avLst/>
              </a:prstGeom>
              <a:noFill/>
            </p:spPr>
            <p:txBody>
              <a:bodyPr wrap="square">
                <a:noAutofit/>
              </a:bodyPr>
              <a:lstStyle/>
              <a:p>
                <a:pPr marL="0" marR="0" lvl="0" indent="0" defTabSz="1219272"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Model policy library</a:t>
                </a:r>
                <a:endPar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矩形 291">
                <a:extLst>
                  <a:ext uri="{FF2B5EF4-FFF2-40B4-BE49-F238E27FC236}">
                    <a16:creationId xmlns:a16="http://schemas.microsoft.com/office/drawing/2014/main" xmlns="" id="{E9422E21-B2DB-44F6-A2ED-37AF9B8EBF68}"/>
                  </a:ext>
                </a:extLst>
              </p:cNvPr>
              <p:cNvSpPr/>
              <p:nvPr/>
            </p:nvSpPr>
            <p:spPr>
              <a:xfrm>
                <a:off x="7150602" y="3817364"/>
                <a:ext cx="882320" cy="444792"/>
              </a:xfrm>
              <a:prstGeom prst="rect">
                <a:avLst/>
              </a:prstGeom>
              <a:noFill/>
            </p:spPr>
            <p:txBody>
              <a:bodyPr wrap="square">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Scenario identification</a:t>
                </a:r>
                <a:endPar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3" name="组合 292">
                <a:extLst>
                  <a:ext uri="{FF2B5EF4-FFF2-40B4-BE49-F238E27FC236}">
                    <a16:creationId xmlns:a16="http://schemas.microsoft.com/office/drawing/2014/main" xmlns="" id="{2CB13F68-EF30-4E66-B9FD-505B4F6078F4}"/>
                  </a:ext>
                </a:extLst>
              </p:cNvPr>
              <p:cNvGrpSpPr>
                <a:grpSpLocks noChangeAspect="1"/>
              </p:cNvGrpSpPr>
              <p:nvPr/>
            </p:nvGrpSpPr>
            <p:grpSpPr>
              <a:xfrm>
                <a:off x="7603986" y="4445521"/>
                <a:ext cx="262197" cy="430433"/>
                <a:chOff x="641293" y="3018583"/>
                <a:chExt cx="233960" cy="387633"/>
              </a:xfrm>
              <a:grpFill/>
            </p:grpSpPr>
            <p:sp>
              <p:nvSpPr>
                <p:cNvPr id="306" name="Freeform 38">
                  <a:extLst>
                    <a:ext uri="{FF2B5EF4-FFF2-40B4-BE49-F238E27FC236}">
                      <a16:creationId xmlns:a16="http://schemas.microsoft.com/office/drawing/2014/main" xmlns="" id="{DF99CDF6-91CE-4DC0-BEAD-872F8F537BE5}"/>
                    </a:ext>
                  </a:extLst>
                </p:cNvPr>
                <p:cNvSpPr>
                  <a:spLocks noChangeAspect="1" noEditPoints="1" noChangeArrowheads="1"/>
                </p:cNvSpPr>
                <p:nvPr/>
              </p:nvSpPr>
              <p:spPr bwMode="auto">
                <a:xfrm>
                  <a:off x="641293" y="3116874"/>
                  <a:ext cx="233960" cy="289342"/>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solidFill>
                  <a:schemeClr val="bg1"/>
                </a:solidFill>
                <a:ln>
                  <a:noFill/>
                </a:ln>
              </p:spPr>
              <p:txBody>
                <a:bodyPr>
                  <a:noAutofit/>
                </a:bodyPr>
                <a:lstStyle/>
                <a:p>
                  <a:pPr marL="0" marR="0" lvl="0" indent="0" defTabSz="914339" eaLnBrk="1" fontAlgn="ctr" latinLnBrk="0" hangingPunct="1">
                    <a:lnSpc>
                      <a:spcPct val="100000"/>
                    </a:lnSpc>
                    <a:spcBef>
                      <a:spcPts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07" name="组合 306">
                  <a:extLst>
                    <a:ext uri="{FF2B5EF4-FFF2-40B4-BE49-F238E27FC236}">
                      <a16:creationId xmlns:a16="http://schemas.microsoft.com/office/drawing/2014/main" xmlns="" id="{434F2592-E09D-43CC-B588-C0001E401B14}"/>
                    </a:ext>
                  </a:extLst>
                </p:cNvPr>
                <p:cNvGrpSpPr/>
                <p:nvPr/>
              </p:nvGrpSpPr>
              <p:grpSpPr>
                <a:xfrm>
                  <a:off x="656049" y="3018583"/>
                  <a:ext cx="204448" cy="178509"/>
                  <a:chOff x="-517194" y="2934763"/>
                  <a:chExt cx="204448" cy="178509"/>
                </a:xfrm>
                <a:grpFill/>
              </p:grpSpPr>
              <p:sp>
                <p:nvSpPr>
                  <p:cNvPr id="308" name="Oval 146_1">
                    <a:extLst>
                      <a:ext uri="{FF2B5EF4-FFF2-40B4-BE49-F238E27FC236}">
                        <a16:creationId xmlns:a16="http://schemas.microsoft.com/office/drawing/2014/main" xmlns="" id="{520B4CA0-78E5-48B2-B7B9-E14342F4FA01}"/>
                      </a:ext>
                    </a:extLst>
                  </p:cNvPr>
                  <p:cNvSpPr>
                    <a:spLocks noChangeAspect="1" noChangeArrowheads="1"/>
                  </p:cNvSpPr>
                  <p:nvPr/>
                </p:nvSpPr>
                <p:spPr bwMode="auto">
                  <a:xfrm>
                    <a:off x="-516176" y="293490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09" name="组合 393">
                    <a:extLst>
                      <a:ext uri="{FF2B5EF4-FFF2-40B4-BE49-F238E27FC236}">
                        <a16:creationId xmlns:a16="http://schemas.microsoft.com/office/drawing/2014/main" xmlns="" id="{D19A49EB-4C1D-40B8-AFBA-28A4A6F29090}"/>
                      </a:ext>
                    </a:extLst>
                  </p:cNvPr>
                  <p:cNvGrpSpPr/>
                  <p:nvPr/>
                </p:nvGrpSpPr>
                <p:grpSpPr>
                  <a:xfrm>
                    <a:off x="-510322" y="2940667"/>
                    <a:ext cx="39484" cy="38878"/>
                    <a:chOff x="7493054" y="4172488"/>
                    <a:chExt cx="1028540" cy="1028540"/>
                  </a:xfrm>
                  <a:grpFill/>
                </p:grpSpPr>
                <p:cxnSp>
                  <p:nvCxnSpPr>
                    <p:cNvPr id="370" name="直接连接符 369">
                      <a:extLst>
                        <a:ext uri="{FF2B5EF4-FFF2-40B4-BE49-F238E27FC236}">
                          <a16:creationId xmlns:a16="http://schemas.microsoft.com/office/drawing/2014/main" xmlns="" id="{ADBDCD09-1B64-4771-B88E-793A938866B7}"/>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71" name="直接连接符 370">
                      <a:extLst>
                        <a:ext uri="{FF2B5EF4-FFF2-40B4-BE49-F238E27FC236}">
                          <a16:creationId xmlns:a16="http://schemas.microsoft.com/office/drawing/2014/main" xmlns="" id="{ABFB1A6E-2886-4D12-90B6-43712B5AA636}"/>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10" name="Oval 146_3">
                    <a:extLst>
                      <a:ext uri="{FF2B5EF4-FFF2-40B4-BE49-F238E27FC236}">
                        <a16:creationId xmlns:a16="http://schemas.microsoft.com/office/drawing/2014/main" xmlns="" id="{759EA6BD-81D7-4C02-8BDE-C62CC4D3767C}"/>
                      </a:ext>
                    </a:extLst>
                  </p:cNvPr>
                  <p:cNvSpPr>
                    <a:spLocks noChangeAspect="1" noChangeArrowheads="1"/>
                  </p:cNvSpPr>
                  <p:nvPr/>
                </p:nvSpPr>
                <p:spPr bwMode="auto">
                  <a:xfrm>
                    <a:off x="-466109"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11" name="组合 389">
                    <a:extLst>
                      <a:ext uri="{FF2B5EF4-FFF2-40B4-BE49-F238E27FC236}">
                        <a16:creationId xmlns:a16="http://schemas.microsoft.com/office/drawing/2014/main" xmlns="" id="{4B1DC258-7975-4946-8D24-A95191BFCB03}"/>
                      </a:ext>
                    </a:extLst>
                  </p:cNvPr>
                  <p:cNvGrpSpPr/>
                  <p:nvPr/>
                </p:nvGrpSpPr>
                <p:grpSpPr>
                  <a:xfrm>
                    <a:off x="-460255" y="2940524"/>
                    <a:ext cx="39484" cy="38878"/>
                    <a:chOff x="7493054" y="4172488"/>
                    <a:chExt cx="1028540" cy="1028540"/>
                  </a:xfrm>
                  <a:grpFill/>
                </p:grpSpPr>
                <p:cxnSp>
                  <p:nvCxnSpPr>
                    <p:cNvPr id="368" name="直接连接符 367">
                      <a:extLst>
                        <a:ext uri="{FF2B5EF4-FFF2-40B4-BE49-F238E27FC236}">
                          <a16:creationId xmlns:a16="http://schemas.microsoft.com/office/drawing/2014/main" xmlns="" id="{23F57598-AAB7-4D82-B6C0-3911B3937635}"/>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69" name="直接连接符 368">
                      <a:extLst>
                        <a:ext uri="{FF2B5EF4-FFF2-40B4-BE49-F238E27FC236}">
                          <a16:creationId xmlns:a16="http://schemas.microsoft.com/office/drawing/2014/main" xmlns="" id="{BB8343FC-182E-4787-962A-C3370F94D274}"/>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12" name="Oval 146_5">
                    <a:extLst>
                      <a:ext uri="{FF2B5EF4-FFF2-40B4-BE49-F238E27FC236}">
                        <a16:creationId xmlns:a16="http://schemas.microsoft.com/office/drawing/2014/main" xmlns="" id="{08A0B6B7-E28E-4A50-B1FC-F2B425F4892D}"/>
                      </a:ext>
                    </a:extLst>
                  </p:cNvPr>
                  <p:cNvSpPr>
                    <a:spLocks noChangeAspect="1" noChangeArrowheads="1"/>
                  </p:cNvSpPr>
                  <p:nvPr/>
                </p:nvSpPr>
                <p:spPr bwMode="auto">
                  <a:xfrm>
                    <a:off x="-415024"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13" name="组合 385">
                    <a:extLst>
                      <a:ext uri="{FF2B5EF4-FFF2-40B4-BE49-F238E27FC236}">
                        <a16:creationId xmlns:a16="http://schemas.microsoft.com/office/drawing/2014/main" xmlns="" id="{EE596075-D0BD-4ABD-AD6F-5486851ACDDC}"/>
                      </a:ext>
                    </a:extLst>
                  </p:cNvPr>
                  <p:cNvGrpSpPr/>
                  <p:nvPr/>
                </p:nvGrpSpPr>
                <p:grpSpPr>
                  <a:xfrm>
                    <a:off x="-409170" y="2940524"/>
                    <a:ext cx="39484" cy="38878"/>
                    <a:chOff x="7493054" y="4172488"/>
                    <a:chExt cx="1028540" cy="1028540"/>
                  </a:xfrm>
                  <a:grpFill/>
                </p:grpSpPr>
                <p:cxnSp>
                  <p:nvCxnSpPr>
                    <p:cNvPr id="366" name="直接连接符 365">
                      <a:extLst>
                        <a:ext uri="{FF2B5EF4-FFF2-40B4-BE49-F238E27FC236}">
                          <a16:creationId xmlns:a16="http://schemas.microsoft.com/office/drawing/2014/main" xmlns="" id="{EFB72BA4-859F-4B28-9A6B-734A944B207E}"/>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67" name="直接连接符 366">
                      <a:extLst>
                        <a:ext uri="{FF2B5EF4-FFF2-40B4-BE49-F238E27FC236}">
                          <a16:creationId xmlns:a16="http://schemas.microsoft.com/office/drawing/2014/main" xmlns="" id="{DE82518D-C442-4982-BB9A-9202B290A82F}"/>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14" name="Oval 146">
                    <a:extLst>
                      <a:ext uri="{FF2B5EF4-FFF2-40B4-BE49-F238E27FC236}">
                        <a16:creationId xmlns:a16="http://schemas.microsoft.com/office/drawing/2014/main" xmlns="" id="{9759EE81-0ED8-4EAB-9D64-B349B4BA5EEF}"/>
                      </a:ext>
                    </a:extLst>
                  </p:cNvPr>
                  <p:cNvSpPr>
                    <a:spLocks noChangeAspect="1" noChangeArrowheads="1"/>
                  </p:cNvSpPr>
                  <p:nvPr/>
                </p:nvSpPr>
                <p:spPr bwMode="auto">
                  <a:xfrm>
                    <a:off x="-363939" y="2934763"/>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15" name="组合 381">
                    <a:extLst>
                      <a:ext uri="{FF2B5EF4-FFF2-40B4-BE49-F238E27FC236}">
                        <a16:creationId xmlns:a16="http://schemas.microsoft.com/office/drawing/2014/main" xmlns="" id="{A502862D-241F-431F-986E-6DDDF0A3AEF3}"/>
                      </a:ext>
                    </a:extLst>
                  </p:cNvPr>
                  <p:cNvGrpSpPr/>
                  <p:nvPr/>
                </p:nvGrpSpPr>
                <p:grpSpPr>
                  <a:xfrm>
                    <a:off x="-358085" y="2940524"/>
                    <a:ext cx="39484" cy="38878"/>
                    <a:chOff x="7493054" y="4172488"/>
                    <a:chExt cx="1028540" cy="1028540"/>
                  </a:xfrm>
                  <a:grpFill/>
                </p:grpSpPr>
                <p:cxnSp>
                  <p:nvCxnSpPr>
                    <p:cNvPr id="364" name="直接连接符 363">
                      <a:extLst>
                        <a:ext uri="{FF2B5EF4-FFF2-40B4-BE49-F238E27FC236}">
                          <a16:creationId xmlns:a16="http://schemas.microsoft.com/office/drawing/2014/main" xmlns="" id="{8F489025-CF6E-4EAD-8FC2-74F29309175B}"/>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65" name="直接连接符 364">
                      <a:extLst>
                        <a:ext uri="{FF2B5EF4-FFF2-40B4-BE49-F238E27FC236}">
                          <a16:creationId xmlns:a16="http://schemas.microsoft.com/office/drawing/2014/main" xmlns="" id="{CA6175D2-B395-4AAB-9FAE-8325F33206F2}"/>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16" name="Oval 146_9">
                    <a:extLst>
                      <a:ext uri="{FF2B5EF4-FFF2-40B4-BE49-F238E27FC236}">
                        <a16:creationId xmlns:a16="http://schemas.microsoft.com/office/drawing/2014/main" xmlns="" id="{0A3DEE64-5EFF-47A1-A78D-5DE14B11E498}"/>
                      </a:ext>
                    </a:extLst>
                  </p:cNvPr>
                  <p:cNvSpPr>
                    <a:spLocks noChangeAspect="1" noChangeArrowheads="1"/>
                  </p:cNvSpPr>
                  <p:nvPr/>
                </p:nvSpPr>
                <p:spPr bwMode="auto">
                  <a:xfrm>
                    <a:off x="-517194"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17" name="组合 377">
                    <a:extLst>
                      <a:ext uri="{FF2B5EF4-FFF2-40B4-BE49-F238E27FC236}">
                        <a16:creationId xmlns:a16="http://schemas.microsoft.com/office/drawing/2014/main" xmlns="" id="{7F822868-5D99-47CC-BFA0-EC6380A0261C}"/>
                      </a:ext>
                    </a:extLst>
                  </p:cNvPr>
                  <p:cNvGrpSpPr/>
                  <p:nvPr/>
                </p:nvGrpSpPr>
                <p:grpSpPr>
                  <a:xfrm>
                    <a:off x="-511340" y="2983227"/>
                    <a:ext cx="39484" cy="38878"/>
                    <a:chOff x="7493054" y="4172488"/>
                    <a:chExt cx="1028540" cy="1028540"/>
                  </a:xfrm>
                  <a:grpFill/>
                </p:grpSpPr>
                <p:cxnSp>
                  <p:nvCxnSpPr>
                    <p:cNvPr id="362" name="直接连接符 361">
                      <a:extLst>
                        <a:ext uri="{FF2B5EF4-FFF2-40B4-BE49-F238E27FC236}">
                          <a16:creationId xmlns:a16="http://schemas.microsoft.com/office/drawing/2014/main" xmlns="" id="{D7DB141A-667F-4E99-83AF-164927452445}"/>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63" name="直接连接符 362">
                      <a:extLst>
                        <a:ext uri="{FF2B5EF4-FFF2-40B4-BE49-F238E27FC236}">
                          <a16:creationId xmlns:a16="http://schemas.microsoft.com/office/drawing/2014/main" xmlns="" id="{C6042402-B72E-40FE-8FF1-E60D4ED7A5BB}"/>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18" name="Oval 146_11">
                    <a:extLst>
                      <a:ext uri="{FF2B5EF4-FFF2-40B4-BE49-F238E27FC236}">
                        <a16:creationId xmlns:a16="http://schemas.microsoft.com/office/drawing/2014/main" xmlns="" id="{635325AA-85AF-470C-B916-40CFA450ABDC}"/>
                      </a:ext>
                    </a:extLst>
                  </p:cNvPr>
                  <p:cNvSpPr>
                    <a:spLocks noChangeAspect="1" noChangeArrowheads="1"/>
                  </p:cNvSpPr>
                  <p:nvPr/>
                </p:nvSpPr>
                <p:spPr bwMode="auto">
                  <a:xfrm>
                    <a:off x="-466109"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19" name="组合 373">
                    <a:extLst>
                      <a:ext uri="{FF2B5EF4-FFF2-40B4-BE49-F238E27FC236}">
                        <a16:creationId xmlns:a16="http://schemas.microsoft.com/office/drawing/2014/main" xmlns="" id="{8206FDC1-9834-4BA6-84E2-28CFA93FBA7F}"/>
                      </a:ext>
                    </a:extLst>
                  </p:cNvPr>
                  <p:cNvGrpSpPr/>
                  <p:nvPr/>
                </p:nvGrpSpPr>
                <p:grpSpPr>
                  <a:xfrm>
                    <a:off x="-460255" y="2983227"/>
                    <a:ext cx="39484" cy="38878"/>
                    <a:chOff x="7493054" y="4172488"/>
                    <a:chExt cx="1028540" cy="1028540"/>
                  </a:xfrm>
                  <a:grpFill/>
                </p:grpSpPr>
                <p:cxnSp>
                  <p:nvCxnSpPr>
                    <p:cNvPr id="360" name="直接连接符 359">
                      <a:extLst>
                        <a:ext uri="{FF2B5EF4-FFF2-40B4-BE49-F238E27FC236}">
                          <a16:creationId xmlns:a16="http://schemas.microsoft.com/office/drawing/2014/main" xmlns="" id="{D79FCB1C-918F-457E-925A-FDC1D787DB93}"/>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61" name="直接连接符 360">
                      <a:extLst>
                        <a:ext uri="{FF2B5EF4-FFF2-40B4-BE49-F238E27FC236}">
                          <a16:creationId xmlns:a16="http://schemas.microsoft.com/office/drawing/2014/main" xmlns="" id="{A8FE360F-5BC8-4F4B-AEFA-843C469D28D1}"/>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20" name="Oval 146_13">
                    <a:extLst>
                      <a:ext uri="{FF2B5EF4-FFF2-40B4-BE49-F238E27FC236}">
                        <a16:creationId xmlns:a16="http://schemas.microsoft.com/office/drawing/2014/main" xmlns="" id="{78B2F495-F391-455A-9361-23C5BC13AACF}"/>
                      </a:ext>
                    </a:extLst>
                  </p:cNvPr>
                  <p:cNvSpPr>
                    <a:spLocks noChangeAspect="1" noChangeArrowheads="1"/>
                  </p:cNvSpPr>
                  <p:nvPr/>
                </p:nvSpPr>
                <p:spPr bwMode="auto">
                  <a:xfrm>
                    <a:off x="-415024"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1" name="组合 369">
                    <a:extLst>
                      <a:ext uri="{FF2B5EF4-FFF2-40B4-BE49-F238E27FC236}">
                        <a16:creationId xmlns:a16="http://schemas.microsoft.com/office/drawing/2014/main" xmlns="" id="{56C831F7-9689-4B7F-98E2-4F2B73839BE3}"/>
                      </a:ext>
                    </a:extLst>
                  </p:cNvPr>
                  <p:cNvGrpSpPr/>
                  <p:nvPr/>
                </p:nvGrpSpPr>
                <p:grpSpPr>
                  <a:xfrm>
                    <a:off x="-409170" y="2983227"/>
                    <a:ext cx="39484" cy="38878"/>
                    <a:chOff x="7493054" y="4172488"/>
                    <a:chExt cx="1028540" cy="1028540"/>
                  </a:xfrm>
                  <a:grpFill/>
                </p:grpSpPr>
                <p:cxnSp>
                  <p:nvCxnSpPr>
                    <p:cNvPr id="358" name="直接连接符 357">
                      <a:extLst>
                        <a:ext uri="{FF2B5EF4-FFF2-40B4-BE49-F238E27FC236}">
                          <a16:creationId xmlns:a16="http://schemas.microsoft.com/office/drawing/2014/main" xmlns="" id="{C6A18CA6-2674-4C12-B41F-59ACBB9B589C}"/>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59" name="直接连接符 358">
                      <a:extLst>
                        <a:ext uri="{FF2B5EF4-FFF2-40B4-BE49-F238E27FC236}">
                          <a16:creationId xmlns:a16="http://schemas.microsoft.com/office/drawing/2014/main" xmlns="" id="{ED7F04BF-1261-40C4-A357-663F4722BF2D}"/>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22" name="Oval 146_15">
                    <a:extLst>
                      <a:ext uri="{FF2B5EF4-FFF2-40B4-BE49-F238E27FC236}">
                        <a16:creationId xmlns:a16="http://schemas.microsoft.com/office/drawing/2014/main" xmlns="" id="{745B8284-A2FB-4895-9F57-985508F25900}"/>
                      </a:ext>
                    </a:extLst>
                  </p:cNvPr>
                  <p:cNvSpPr>
                    <a:spLocks noChangeAspect="1" noChangeArrowheads="1"/>
                  </p:cNvSpPr>
                  <p:nvPr/>
                </p:nvSpPr>
                <p:spPr bwMode="auto">
                  <a:xfrm>
                    <a:off x="-363939" y="2977466"/>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3" name="组合 365">
                    <a:extLst>
                      <a:ext uri="{FF2B5EF4-FFF2-40B4-BE49-F238E27FC236}">
                        <a16:creationId xmlns:a16="http://schemas.microsoft.com/office/drawing/2014/main" xmlns="" id="{92886EE0-8A97-4539-8A19-5E9FB4499AF3}"/>
                      </a:ext>
                    </a:extLst>
                  </p:cNvPr>
                  <p:cNvGrpSpPr/>
                  <p:nvPr/>
                </p:nvGrpSpPr>
                <p:grpSpPr>
                  <a:xfrm>
                    <a:off x="-358085" y="2983227"/>
                    <a:ext cx="39484" cy="38878"/>
                    <a:chOff x="7493054" y="4172488"/>
                    <a:chExt cx="1028540" cy="1028540"/>
                  </a:xfrm>
                  <a:grpFill/>
                </p:grpSpPr>
                <p:cxnSp>
                  <p:nvCxnSpPr>
                    <p:cNvPr id="356" name="直接连接符 355">
                      <a:extLst>
                        <a:ext uri="{FF2B5EF4-FFF2-40B4-BE49-F238E27FC236}">
                          <a16:creationId xmlns:a16="http://schemas.microsoft.com/office/drawing/2014/main" xmlns="" id="{09D613F3-E123-4EC6-9A0F-6C95E6247C81}"/>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57" name="直接连接符 356">
                      <a:extLst>
                        <a:ext uri="{FF2B5EF4-FFF2-40B4-BE49-F238E27FC236}">
                          <a16:creationId xmlns:a16="http://schemas.microsoft.com/office/drawing/2014/main" xmlns="" id="{0B3D2EF6-9CB5-4A61-89E6-E2C6870129E7}"/>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24" name="Oval 146_17">
                    <a:extLst>
                      <a:ext uri="{FF2B5EF4-FFF2-40B4-BE49-F238E27FC236}">
                        <a16:creationId xmlns:a16="http://schemas.microsoft.com/office/drawing/2014/main" xmlns="" id="{4D847EA1-C2BE-4F10-9260-F7C501CCDDE4}"/>
                      </a:ext>
                    </a:extLst>
                  </p:cNvPr>
                  <p:cNvSpPr>
                    <a:spLocks noChangeAspect="1" noChangeArrowheads="1"/>
                  </p:cNvSpPr>
                  <p:nvPr/>
                </p:nvSpPr>
                <p:spPr bwMode="auto">
                  <a:xfrm>
                    <a:off x="-517194"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5" name="组合 361">
                    <a:extLst>
                      <a:ext uri="{FF2B5EF4-FFF2-40B4-BE49-F238E27FC236}">
                        <a16:creationId xmlns:a16="http://schemas.microsoft.com/office/drawing/2014/main" xmlns="" id="{6F07F8D5-E22D-44F6-900C-792244824A24}"/>
                      </a:ext>
                    </a:extLst>
                  </p:cNvPr>
                  <p:cNvGrpSpPr/>
                  <p:nvPr/>
                </p:nvGrpSpPr>
                <p:grpSpPr>
                  <a:xfrm>
                    <a:off x="-511340" y="3025930"/>
                    <a:ext cx="39484" cy="38878"/>
                    <a:chOff x="7493054" y="4172488"/>
                    <a:chExt cx="1028540" cy="1028540"/>
                  </a:xfrm>
                  <a:grpFill/>
                </p:grpSpPr>
                <p:cxnSp>
                  <p:nvCxnSpPr>
                    <p:cNvPr id="354" name="直接连接符 353">
                      <a:extLst>
                        <a:ext uri="{FF2B5EF4-FFF2-40B4-BE49-F238E27FC236}">
                          <a16:creationId xmlns:a16="http://schemas.microsoft.com/office/drawing/2014/main" xmlns="" id="{A9860DAA-100F-429C-96C3-4A9FD85F66B3}"/>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55" name="直接连接符 354">
                      <a:extLst>
                        <a:ext uri="{FF2B5EF4-FFF2-40B4-BE49-F238E27FC236}">
                          <a16:creationId xmlns:a16="http://schemas.microsoft.com/office/drawing/2014/main" xmlns="" id="{8EF26CA6-9ACB-4F75-B69C-5954DAA58BD7}"/>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26" name="Oval 146_19">
                    <a:extLst>
                      <a:ext uri="{FF2B5EF4-FFF2-40B4-BE49-F238E27FC236}">
                        <a16:creationId xmlns:a16="http://schemas.microsoft.com/office/drawing/2014/main" xmlns="" id="{4A7EEE11-567A-4629-85B9-8DE31C5A5DFF}"/>
                      </a:ext>
                    </a:extLst>
                  </p:cNvPr>
                  <p:cNvSpPr>
                    <a:spLocks noChangeAspect="1" noChangeArrowheads="1"/>
                  </p:cNvSpPr>
                  <p:nvPr/>
                </p:nvSpPr>
                <p:spPr bwMode="auto">
                  <a:xfrm>
                    <a:off x="-466109"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7" name="组合 357">
                    <a:extLst>
                      <a:ext uri="{FF2B5EF4-FFF2-40B4-BE49-F238E27FC236}">
                        <a16:creationId xmlns:a16="http://schemas.microsoft.com/office/drawing/2014/main" xmlns="" id="{C57B6E29-295D-4301-8530-89A2F92BAB63}"/>
                      </a:ext>
                    </a:extLst>
                  </p:cNvPr>
                  <p:cNvGrpSpPr/>
                  <p:nvPr/>
                </p:nvGrpSpPr>
                <p:grpSpPr>
                  <a:xfrm>
                    <a:off x="-460255" y="3025930"/>
                    <a:ext cx="39484" cy="38878"/>
                    <a:chOff x="7493054" y="4172488"/>
                    <a:chExt cx="1028540" cy="1028540"/>
                  </a:xfrm>
                  <a:grpFill/>
                </p:grpSpPr>
                <p:cxnSp>
                  <p:nvCxnSpPr>
                    <p:cNvPr id="352" name="直接连接符 351">
                      <a:extLst>
                        <a:ext uri="{FF2B5EF4-FFF2-40B4-BE49-F238E27FC236}">
                          <a16:creationId xmlns:a16="http://schemas.microsoft.com/office/drawing/2014/main" xmlns="" id="{AAB82932-8A54-40E2-A093-8C9752591671}"/>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53" name="直接连接符 352">
                      <a:extLst>
                        <a:ext uri="{FF2B5EF4-FFF2-40B4-BE49-F238E27FC236}">
                          <a16:creationId xmlns:a16="http://schemas.microsoft.com/office/drawing/2014/main" xmlns="" id="{71A87ACA-43DD-4B1C-A668-E4374A17EC2E}"/>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28" name="Oval 146_21">
                    <a:extLst>
                      <a:ext uri="{FF2B5EF4-FFF2-40B4-BE49-F238E27FC236}">
                        <a16:creationId xmlns:a16="http://schemas.microsoft.com/office/drawing/2014/main" xmlns="" id="{2696E7F9-81D3-4EC0-9903-AB27FF3BD73C}"/>
                      </a:ext>
                    </a:extLst>
                  </p:cNvPr>
                  <p:cNvSpPr>
                    <a:spLocks noChangeAspect="1" noChangeArrowheads="1"/>
                  </p:cNvSpPr>
                  <p:nvPr/>
                </p:nvSpPr>
                <p:spPr bwMode="auto">
                  <a:xfrm>
                    <a:off x="-415024"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9" name="组合 353">
                    <a:extLst>
                      <a:ext uri="{FF2B5EF4-FFF2-40B4-BE49-F238E27FC236}">
                        <a16:creationId xmlns:a16="http://schemas.microsoft.com/office/drawing/2014/main" xmlns="" id="{8BB3C923-517E-4C40-943E-0672A6B01EC5}"/>
                      </a:ext>
                    </a:extLst>
                  </p:cNvPr>
                  <p:cNvGrpSpPr/>
                  <p:nvPr/>
                </p:nvGrpSpPr>
                <p:grpSpPr>
                  <a:xfrm>
                    <a:off x="-409170" y="3025930"/>
                    <a:ext cx="39484" cy="38878"/>
                    <a:chOff x="7493054" y="4172488"/>
                    <a:chExt cx="1028540" cy="1028540"/>
                  </a:xfrm>
                  <a:grpFill/>
                </p:grpSpPr>
                <p:cxnSp>
                  <p:nvCxnSpPr>
                    <p:cNvPr id="350" name="直接连接符 349">
                      <a:extLst>
                        <a:ext uri="{FF2B5EF4-FFF2-40B4-BE49-F238E27FC236}">
                          <a16:creationId xmlns:a16="http://schemas.microsoft.com/office/drawing/2014/main" xmlns="" id="{03FB8151-F949-4B01-AD6E-D0E6CCB6E670}"/>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51" name="直接连接符 350">
                      <a:extLst>
                        <a:ext uri="{FF2B5EF4-FFF2-40B4-BE49-F238E27FC236}">
                          <a16:creationId xmlns:a16="http://schemas.microsoft.com/office/drawing/2014/main" xmlns="" id="{FA72E594-BCBA-4921-A45D-C444488913C2}"/>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30" name="Oval 146_23">
                    <a:extLst>
                      <a:ext uri="{FF2B5EF4-FFF2-40B4-BE49-F238E27FC236}">
                        <a16:creationId xmlns:a16="http://schemas.microsoft.com/office/drawing/2014/main" xmlns="" id="{44BBB01A-FD85-487D-8A90-1D3EE391CC28}"/>
                      </a:ext>
                    </a:extLst>
                  </p:cNvPr>
                  <p:cNvSpPr>
                    <a:spLocks noChangeAspect="1" noChangeArrowheads="1"/>
                  </p:cNvSpPr>
                  <p:nvPr/>
                </p:nvSpPr>
                <p:spPr bwMode="auto">
                  <a:xfrm>
                    <a:off x="-363939" y="3020169"/>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1" name="组合 349">
                    <a:extLst>
                      <a:ext uri="{FF2B5EF4-FFF2-40B4-BE49-F238E27FC236}">
                        <a16:creationId xmlns:a16="http://schemas.microsoft.com/office/drawing/2014/main" xmlns="" id="{33CCD779-888F-438C-80D5-5E437BF96EBF}"/>
                      </a:ext>
                    </a:extLst>
                  </p:cNvPr>
                  <p:cNvGrpSpPr/>
                  <p:nvPr/>
                </p:nvGrpSpPr>
                <p:grpSpPr>
                  <a:xfrm>
                    <a:off x="-358085" y="3025930"/>
                    <a:ext cx="39484" cy="38878"/>
                    <a:chOff x="7493054" y="4172488"/>
                    <a:chExt cx="1028540" cy="1028540"/>
                  </a:xfrm>
                  <a:grpFill/>
                </p:grpSpPr>
                <p:cxnSp>
                  <p:nvCxnSpPr>
                    <p:cNvPr id="348" name="直接连接符 347">
                      <a:extLst>
                        <a:ext uri="{FF2B5EF4-FFF2-40B4-BE49-F238E27FC236}">
                          <a16:creationId xmlns:a16="http://schemas.microsoft.com/office/drawing/2014/main" xmlns="" id="{D7B973F6-F056-4FF0-BEE5-A0A7896DBC40}"/>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49" name="直接连接符 348">
                      <a:extLst>
                        <a:ext uri="{FF2B5EF4-FFF2-40B4-BE49-F238E27FC236}">
                          <a16:creationId xmlns:a16="http://schemas.microsoft.com/office/drawing/2014/main" xmlns="" id="{392799B0-6E6C-4A75-A123-7D057BDBC4B2}"/>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32" name="Oval 146_25">
                    <a:extLst>
                      <a:ext uri="{FF2B5EF4-FFF2-40B4-BE49-F238E27FC236}">
                        <a16:creationId xmlns:a16="http://schemas.microsoft.com/office/drawing/2014/main" xmlns="" id="{54BEDCF6-EF27-4BFD-8FA9-F243F9DBAE15}"/>
                      </a:ext>
                    </a:extLst>
                  </p:cNvPr>
                  <p:cNvSpPr>
                    <a:spLocks noChangeAspect="1" noChangeArrowheads="1"/>
                  </p:cNvSpPr>
                  <p:nvPr/>
                </p:nvSpPr>
                <p:spPr bwMode="auto">
                  <a:xfrm>
                    <a:off x="-517194"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3" name="组合 345">
                    <a:extLst>
                      <a:ext uri="{FF2B5EF4-FFF2-40B4-BE49-F238E27FC236}">
                        <a16:creationId xmlns:a16="http://schemas.microsoft.com/office/drawing/2014/main" xmlns="" id="{D5BBFF22-9871-48D4-9547-3AA94236043B}"/>
                      </a:ext>
                    </a:extLst>
                  </p:cNvPr>
                  <p:cNvGrpSpPr/>
                  <p:nvPr/>
                </p:nvGrpSpPr>
                <p:grpSpPr>
                  <a:xfrm>
                    <a:off x="-511340" y="3068633"/>
                    <a:ext cx="39484" cy="38878"/>
                    <a:chOff x="7493054" y="4172488"/>
                    <a:chExt cx="1028540" cy="1028540"/>
                  </a:xfrm>
                  <a:grpFill/>
                </p:grpSpPr>
                <p:cxnSp>
                  <p:nvCxnSpPr>
                    <p:cNvPr id="346" name="直接连接符 345">
                      <a:extLst>
                        <a:ext uri="{FF2B5EF4-FFF2-40B4-BE49-F238E27FC236}">
                          <a16:creationId xmlns:a16="http://schemas.microsoft.com/office/drawing/2014/main" xmlns="" id="{C411601A-1497-46E1-8D40-0BC9B46D16F4}"/>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47" name="直接连接符 346">
                      <a:extLst>
                        <a:ext uri="{FF2B5EF4-FFF2-40B4-BE49-F238E27FC236}">
                          <a16:creationId xmlns:a16="http://schemas.microsoft.com/office/drawing/2014/main" xmlns="" id="{6DD55C04-DD11-4A88-9DB4-9F1086619094}"/>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34" name="Oval 146_27">
                    <a:extLst>
                      <a:ext uri="{FF2B5EF4-FFF2-40B4-BE49-F238E27FC236}">
                        <a16:creationId xmlns:a16="http://schemas.microsoft.com/office/drawing/2014/main" xmlns="" id="{BA6D303B-9830-4D25-88F1-E5FDF3FDF5D0}"/>
                      </a:ext>
                    </a:extLst>
                  </p:cNvPr>
                  <p:cNvSpPr>
                    <a:spLocks noChangeAspect="1" noChangeArrowheads="1"/>
                  </p:cNvSpPr>
                  <p:nvPr/>
                </p:nvSpPr>
                <p:spPr bwMode="auto">
                  <a:xfrm>
                    <a:off x="-466109"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5" name="组合 341">
                    <a:extLst>
                      <a:ext uri="{FF2B5EF4-FFF2-40B4-BE49-F238E27FC236}">
                        <a16:creationId xmlns:a16="http://schemas.microsoft.com/office/drawing/2014/main" xmlns="" id="{8284A6F3-C8BE-4FA7-B7F4-45AE308BA487}"/>
                      </a:ext>
                    </a:extLst>
                  </p:cNvPr>
                  <p:cNvGrpSpPr/>
                  <p:nvPr/>
                </p:nvGrpSpPr>
                <p:grpSpPr>
                  <a:xfrm>
                    <a:off x="-460255" y="3068633"/>
                    <a:ext cx="39484" cy="38878"/>
                    <a:chOff x="7493054" y="4172488"/>
                    <a:chExt cx="1028540" cy="1028540"/>
                  </a:xfrm>
                  <a:grpFill/>
                </p:grpSpPr>
                <p:cxnSp>
                  <p:nvCxnSpPr>
                    <p:cNvPr id="344" name="直接连接符 343">
                      <a:extLst>
                        <a:ext uri="{FF2B5EF4-FFF2-40B4-BE49-F238E27FC236}">
                          <a16:creationId xmlns:a16="http://schemas.microsoft.com/office/drawing/2014/main" xmlns="" id="{AF94C8FE-5AF4-430F-91C3-A82421F4B8B7}"/>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45" name="直接连接符 344">
                      <a:extLst>
                        <a:ext uri="{FF2B5EF4-FFF2-40B4-BE49-F238E27FC236}">
                          <a16:creationId xmlns:a16="http://schemas.microsoft.com/office/drawing/2014/main" xmlns="" id="{2B6D62DA-1268-4900-AE22-51F26D9F4493}"/>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36" name="Oval 146_29">
                    <a:extLst>
                      <a:ext uri="{FF2B5EF4-FFF2-40B4-BE49-F238E27FC236}">
                        <a16:creationId xmlns:a16="http://schemas.microsoft.com/office/drawing/2014/main" xmlns="" id="{B3C9F5BE-E0EF-4F3B-B55A-8925557F40FB}"/>
                      </a:ext>
                    </a:extLst>
                  </p:cNvPr>
                  <p:cNvSpPr>
                    <a:spLocks noChangeAspect="1" noChangeArrowheads="1"/>
                  </p:cNvSpPr>
                  <p:nvPr/>
                </p:nvSpPr>
                <p:spPr bwMode="auto">
                  <a:xfrm>
                    <a:off x="-415024"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7" name="组合 337">
                    <a:extLst>
                      <a:ext uri="{FF2B5EF4-FFF2-40B4-BE49-F238E27FC236}">
                        <a16:creationId xmlns:a16="http://schemas.microsoft.com/office/drawing/2014/main" xmlns="" id="{5B3AC4DD-C45D-4A5E-8CA4-30713AC183C3}"/>
                      </a:ext>
                    </a:extLst>
                  </p:cNvPr>
                  <p:cNvGrpSpPr/>
                  <p:nvPr/>
                </p:nvGrpSpPr>
                <p:grpSpPr>
                  <a:xfrm>
                    <a:off x="-409170" y="3068633"/>
                    <a:ext cx="39484" cy="38878"/>
                    <a:chOff x="7493054" y="4172488"/>
                    <a:chExt cx="1028540" cy="1028540"/>
                  </a:xfrm>
                  <a:grpFill/>
                </p:grpSpPr>
                <p:cxnSp>
                  <p:nvCxnSpPr>
                    <p:cNvPr id="342" name="直接连接符 341">
                      <a:extLst>
                        <a:ext uri="{FF2B5EF4-FFF2-40B4-BE49-F238E27FC236}">
                          <a16:creationId xmlns:a16="http://schemas.microsoft.com/office/drawing/2014/main" xmlns="" id="{6F162C47-8D38-403F-80E6-6F05DABE2345}"/>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43" name="直接连接符 342">
                      <a:extLst>
                        <a:ext uri="{FF2B5EF4-FFF2-40B4-BE49-F238E27FC236}">
                          <a16:creationId xmlns:a16="http://schemas.microsoft.com/office/drawing/2014/main" xmlns="" id="{40E38DF8-7A9C-45A2-9A85-53158AE1DC35}"/>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sp>
                <p:nvSpPr>
                  <p:cNvPr id="338" name="Oval 146_31">
                    <a:extLst>
                      <a:ext uri="{FF2B5EF4-FFF2-40B4-BE49-F238E27FC236}">
                        <a16:creationId xmlns:a16="http://schemas.microsoft.com/office/drawing/2014/main" xmlns="" id="{44F3DB42-A628-49C0-9E2F-4189B06DD169}"/>
                      </a:ext>
                    </a:extLst>
                  </p:cNvPr>
                  <p:cNvSpPr>
                    <a:spLocks noChangeAspect="1" noChangeArrowheads="1"/>
                  </p:cNvSpPr>
                  <p:nvPr/>
                </p:nvSpPr>
                <p:spPr bwMode="auto">
                  <a:xfrm>
                    <a:off x="-363939" y="3062872"/>
                    <a:ext cx="51193" cy="50400"/>
                  </a:xfrm>
                  <a:prstGeom prst="ellipse">
                    <a:avLst/>
                  </a:prstGeom>
                  <a:grpFill/>
                  <a:ln w="9525">
                    <a:noFill/>
                    <a:round/>
                    <a:headEnd/>
                    <a:tailEnd/>
                  </a:ln>
                </p:spPr>
                <p:txBody>
                  <a:bodyPr anchor="ctr">
                    <a:no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339" eaLnBrk="1" fontAlgn="ctr" latinLnBrk="0" hangingPunct="1">
                      <a:lnSpc>
                        <a:spcPct val="100000"/>
                      </a:lnSpc>
                      <a:spcBef>
                        <a:spcPct val="0"/>
                      </a:spcBef>
                      <a:spcAft>
                        <a:spcPts val="0"/>
                      </a:spcAft>
                      <a:buClr>
                        <a:srgbClr val="CC9900"/>
                      </a:buClr>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9" name="组合 333">
                    <a:extLst>
                      <a:ext uri="{FF2B5EF4-FFF2-40B4-BE49-F238E27FC236}">
                        <a16:creationId xmlns:a16="http://schemas.microsoft.com/office/drawing/2014/main" xmlns="" id="{CD9FFF17-0481-434C-BA84-4D6F8AE42368}"/>
                      </a:ext>
                    </a:extLst>
                  </p:cNvPr>
                  <p:cNvGrpSpPr/>
                  <p:nvPr/>
                </p:nvGrpSpPr>
                <p:grpSpPr>
                  <a:xfrm>
                    <a:off x="-358085" y="3068633"/>
                    <a:ext cx="39484" cy="38878"/>
                    <a:chOff x="7493054" y="4172488"/>
                    <a:chExt cx="1028540" cy="1028540"/>
                  </a:xfrm>
                  <a:grpFill/>
                </p:grpSpPr>
                <p:cxnSp>
                  <p:nvCxnSpPr>
                    <p:cNvPr id="340" name="直接连接符 339">
                      <a:extLst>
                        <a:ext uri="{FF2B5EF4-FFF2-40B4-BE49-F238E27FC236}">
                          <a16:creationId xmlns:a16="http://schemas.microsoft.com/office/drawing/2014/main" xmlns="" id="{A3BAE7E8-6048-4100-B78B-713629C9F7E9}"/>
                        </a:ext>
                      </a:extLst>
                    </p:cNvPr>
                    <p:cNvCxnSpPr/>
                    <p:nvPr/>
                  </p:nvCxnSpPr>
                  <p:spPr>
                    <a:xfrm rot="2700000">
                      <a:off x="7493054" y="4686758"/>
                      <a:ext cx="1028540" cy="0"/>
                    </a:xfrm>
                    <a:prstGeom prst="line">
                      <a:avLst/>
                    </a:prstGeom>
                    <a:grpFill/>
                    <a:ln w="12700" cap="flat" cmpd="sng" algn="ctr">
                      <a:solidFill>
                        <a:sysClr val="window" lastClr="FFFFFF"/>
                      </a:solidFill>
                      <a:prstDash val="solid"/>
                    </a:ln>
                    <a:effectLst/>
                  </p:spPr>
                </p:cxnSp>
                <p:cxnSp>
                  <p:nvCxnSpPr>
                    <p:cNvPr id="341" name="直接连接符 340">
                      <a:extLst>
                        <a:ext uri="{FF2B5EF4-FFF2-40B4-BE49-F238E27FC236}">
                          <a16:creationId xmlns:a16="http://schemas.microsoft.com/office/drawing/2014/main" xmlns="" id="{03FB6CF7-06CF-4829-9948-9D1D8659F5E4}"/>
                        </a:ext>
                      </a:extLst>
                    </p:cNvPr>
                    <p:cNvCxnSpPr/>
                    <p:nvPr/>
                  </p:nvCxnSpPr>
                  <p:spPr>
                    <a:xfrm rot="18900000" flipH="1">
                      <a:off x="7493054" y="4686758"/>
                      <a:ext cx="1028540" cy="0"/>
                    </a:xfrm>
                    <a:prstGeom prst="line">
                      <a:avLst/>
                    </a:prstGeom>
                    <a:grpFill/>
                    <a:ln w="12700" cap="flat" cmpd="sng" algn="ctr">
                      <a:solidFill>
                        <a:sysClr val="window" lastClr="FFFFFF"/>
                      </a:solidFill>
                      <a:prstDash val="solid"/>
                    </a:ln>
                    <a:effectLst/>
                  </p:spPr>
                </p:cxnSp>
              </p:grpSp>
            </p:grpSp>
          </p:grpSp>
          <p:grpSp>
            <p:nvGrpSpPr>
              <p:cNvPr id="294" name="组合 293">
                <a:extLst>
                  <a:ext uri="{FF2B5EF4-FFF2-40B4-BE49-F238E27FC236}">
                    <a16:creationId xmlns:a16="http://schemas.microsoft.com/office/drawing/2014/main" xmlns="" id="{A5F2C209-40D1-4E4B-B4EA-A6675E4C2F24}"/>
                  </a:ext>
                </a:extLst>
              </p:cNvPr>
              <p:cNvGrpSpPr/>
              <p:nvPr/>
            </p:nvGrpSpPr>
            <p:grpSpPr>
              <a:xfrm>
                <a:off x="5944967" y="3827358"/>
                <a:ext cx="940111" cy="544211"/>
                <a:chOff x="1979432" y="8243471"/>
                <a:chExt cx="994289" cy="662711"/>
              </a:xfrm>
              <a:grpFill/>
            </p:grpSpPr>
            <p:grpSp>
              <p:nvGrpSpPr>
                <p:cNvPr id="302" name="组合 301">
                  <a:extLst>
                    <a:ext uri="{FF2B5EF4-FFF2-40B4-BE49-F238E27FC236}">
                      <a16:creationId xmlns:a16="http://schemas.microsoft.com/office/drawing/2014/main" xmlns="" id="{7FD1D5BF-F969-4D22-A262-F28F1FB72A1A}"/>
                    </a:ext>
                  </a:extLst>
                </p:cNvPr>
                <p:cNvGrpSpPr/>
                <p:nvPr/>
              </p:nvGrpSpPr>
              <p:grpSpPr>
                <a:xfrm>
                  <a:off x="1979432" y="8243471"/>
                  <a:ext cx="994289" cy="662711"/>
                  <a:chOff x="25106583" y="-1645407"/>
                  <a:chExt cx="5115919" cy="2371682"/>
                </a:xfrm>
                <a:grpFill/>
              </p:grpSpPr>
              <p:sp>
                <p:nvSpPr>
                  <p:cNvPr id="304" name="Freeform 7">
                    <a:extLst>
                      <a:ext uri="{FF2B5EF4-FFF2-40B4-BE49-F238E27FC236}">
                        <a16:creationId xmlns:a16="http://schemas.microsoft.com/office/drawing/2014/main" xmlns="" id="{E771149C-2267-42F4-8231-54B76B33EF63}"/>
                      </a:ext>
                    </a:extLst>
                  </p:cNvPr>
                  <p:cNvSpPr>
                    <a:spLocks/>
                  </p:cNvSpPr>
                  <p:nvPr/>
                </p:nvSpPr>
                <p:spPr bwMode="auto">
                  <a:xfrm>
                    <a:off x="25106583" y="-1645407"/>
                    <a:ext cx="5115903" cy="2371682"/>
                  </a:xfrm>
                  <a:custGeom>
                    <a:avLst/>
                    <a:gdLst>
                      <a:gd name="T0" fmla="*/ 789 w 1587"/>
                      <a:gd name="T1" fmla="*/ 0 h 736"/>
                      <a:gd name="T2" fmla="*/ 458 w 1587"/>
                      <a:gd name="T3" fmla="*/ 207 h 736"/>
                      <a:gd name="T4" fmla="*/ 405 w 1587"/>
                      <a:gd name="T5" fmla="*/ 200 h 736"/>
                      <a:gd name="T6" fmla="*/ 179 w 1587"/>
                      <a:gd name="T7" fmla="*/ 426 h 736"/>
                      <a:gd name="T8" fmla="*/ 151 w 1587"/>
                      <a:gd name="T9" fmla="*/ 426 h 736"/>
                      <a:gd name="T10" fmla="*/ 0 w 1587"/>
                      <a:gd name="T11" fmla="*/ 577 h 736"/>
                      <a:gd name="T12" fmla="*/ 0 w 1587"/>
                      <a:gd name="T13" fmla="*/ 586 h 736"/>
                      <a:gd name="T14" fmla="*/ 151 w 1587"/>
                      <a:gd name="T15" fmla="*/ 736 h 736"/>
                      <a:gd name="T16" fmla="*/ 1436 w 1587"/>
                      <a:gd name="T17" fmla="*/ 736 h 736"/>
                      <a:gd name="T18" fmla="*/ 1587 w 1587"/>
                      <a:gd name="T19" fmla="*/ 586 h 736"/>
                      <a:gd name="T20" fmla="*/ 1587 w 1587"/>
                      <a:gd name="T21" fmla="*/ 577 h 736"/>
                      <a:gd name="T22" fmla="*/ 1436 w 1587"/>
                      <a:gd name="T23" fmla="*/ 426 h 736"/>
                      <a:gd name="T24" fmla="*/ 1408 w 1587"/>
                      <a:gd name="T25" fmla="*/ 426 h 736"/>
                      <a:gd name="T26" fmla="*/ 1182 w 1587"/>
                      <a:gd name="T27" fmla="*/ 200 h 736"/>
                      <a:gd name="T28" fmla="*/ 1121 w 1587"/>
                      <a:gd name="T29" fmla="*/ 209 h 736"/>
                      <a:gd name="T30" fmla="*/ 789 w 1587"/>
                      <a:gd name="T31"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7" h="736">
                        <a:moveTo>
                          <a:pt x="789" y="0"/>
                        </a:moveTo>
                        <a:cubicBezTo>
                          <a:pt x="644" y="0"/>
                          <a:pt x="518" y="84"/>
                          <a:pt x="458" y="207"/>
                        </a:cubicBezTo>
                        <a:cubicBezTo>
                          <a:pt x="441" y="203"/>
                          <a:pt x="424" y="200"/>
                          <a:pt x="405" y="200"/>
                        </a:cubicBezTo>
                        <a:cubicBezTo>
                          <a:pt x="281" y="200"/>
                          <a:pt x="179" y="302"/>
                          <a:pt x="179" y="426"/>
                        </a:cubicBezTo>
                        <a:cubicBezTo>
                          <a:pt x="151" y="426"/>
                          <a:pt x="151" y="426"/>
                          <a:pt x="151" y="426"/>
                        </a:cubicBezTo>
                        <a:cubicBezTo>
                          <a:pt x="68" y="426"/>
                          <a:pt x="0" y="494"/>
                          <a:pt x="0" y="577"/>
                        </a:cubicBezTo>
                        <a:cubicBezTo>
                          <a:pt x="0" y="586"/>
                          <a:pt x="0" y="586"/>
                          <a:pt x="0" y="586"/>
                        </a:cubicBezTo>
                        <a:cubicBezTo>
                          <a:pt x="0" y="669"/>
                          <a:pt x="68" y="736"/>
                          <a:pt x="151" y="736"/>
                        </a:cubicBezTo>
                        <a:cubicBezTo>
                          <a:pt x="1436" y="736"/>
                          <a:pt x="1436" y="736"/>
                          <a:pt x="1436" y="736"/>
                        </a:cubicBezTo>
                        <a:cubicBezTo>
                          <a:pt x="1520" y="736"/>
                          <a:pt x="1587" y="669"/>
                          <a:pt x="1587" y="586"/>
                        </a:cubicBezTo>
                        <a:cubicBezTo>
                          <a:pt x="1587" y="577"/>
                          <a:pt x="1587" y="577"/>
                          <a:pt x="1587" y="577"/>
                        </a:cubicBezTo>
                        <a:cubicBezTo>
                          <a:pt x="1587" y="494"/>
                          <a:pt x="1520" y="426"/>
                          <a:pt x="1436" y="426"/>
                        </a:cubicBezTo>
                        <a:cubicBezTo>
                          <a:pt x="1408" y="426"/>
                          <a:pt x="1408" y="426"/>
                          <a:pt x="1408" y="426"/>
                        </a:cubicBezTo>
                        <a:cubicBezTo>
                          <a:pt x="1408" y="302"/>
                          <a:pt x="1307" y="200"/>
                          <a:pt x="1182" y="200"/>
                        </a:cubicBezTo>
                        <a:cubicBezTo>
                          <a:pt x="1161" y="200"/>
                          <a:pt x="1141" y="203"/>
                          <a:pt x="1121" y="209"/>
                        </a:cubicBezTo>
                        <a:cubicBezTo>
                          <a:pt x="1062" y="85"/>
                          <a:pt x="936" y="0"/>
                          <a:pt x="789" y="0"/>
                        </a:cubicBezTo>
                      </a:path>
                    </a:pathLst>
                  </a:custGeom>
                  <a:grpFill/>
                  <a:ln w="25400" cap="flat" cmpd="sng" algn="ctr">
                    <a:noFill/>
                    <a:prstDash val="solid"/>
                  </a:ln>
                  <a:effectLst/>
                </p:spPr>
                <p:txBody>
                  <a:bodyPr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Freeform 7">
                    <a:extLst>
                      <a:ext uri="{FF2B5EF4-FFF2-40B4-BE49-F238E27FC236}">
                        <a16:creationId xmlns:a16="http://schemas.microsoft.com/office/drawing/2014/main" xmlns="" id="{9C956DE2-DAFF-4E17-9824-730918A974F8}"/>
                      </a:ext>
                    </a:extLst>
                  </p:cNvPr>
                  <p:cNvSpPr>
                    <a:spLocks/>
                  </p:cNvSpPr>
                  <p:nvPr/>
                </p:nvSpPr>
                <p:spPr bwMode="auto">
                  <a:xfrm>
                    <a:off x="25106594" y="-1645407"/>
                    <a:ext cx="5115908" cy="2371682"/>
                  </a:xfrm>
                  <a:custGeom>
                    <a:avLst/>
                    <a:gdLst>
                      <a:gd name="T0" fmla="*/ 789 w 1587"/>
                      <a:gd name="T1" fmla="*/ 0 h 736"/>
                      <a:gd name="T2" fmla="*/ 458 w 1587"/>
                      <a:gd name="T3" fmla="*/ 207 h 736"/>
                      <a:gd name="T4" fmla="*/ 405 w 1587"/>
                      <a:gd name="T5" fmla="*/ 200 h 736"/>
                      <a:gd name="T6" fmla="*/ 179 w 1587"/>
                      <a:gd name="T7" fmla="*/ 426 h 736"/>
                      <a:gd name="T8" fmla="*/ 151 w 1587"/>
                      <a:gd name="T9" fmla="*/ 426 h 736"/>
                      <a:gd name="T10" fmla="*/ 0 w 1587"/>
                      <a:gd name="T11" fmla="*/ 577 h 736"/>
                      <a:gd name="T12" fmla="*/ 0 w 1587"/>
                      <a:gd name="T13" fmla="*/ 586 h 736"/>
                      <a:gd name="T14" fmla="*/ 151 w 1587"/>
                      <a:gd name="T15" fmla="*/ 736 h 736"/>
                      <a:gd name="T16" fmla="*/ 1436 w 1587"/>
                      <a:gd name="T17" fmla="*/ 736 h 736"/>
                      <a:gd name="T18" fmla="*/ 1587 w 1587"/>
                      <a:gd name="T19" fmla="*/ 586 h 736"/>
                      <a:gd name="T20" fmla="*/ 1587 w 1587"/>
                      <a:gd name="T21" fmla="*/ 577 h 736"/>
                      <a:gd name="T22" fmla="*/ 1436 w 1587"/>
                      <a:gd name="T23" fmla="*/ 426 h 736"/>
                      <a:gd name="T24" fmla="*/ 1408 w 1587"/>
                      <a:gd name="T25" fmla="*/ 426 h 736"/>
                      <a:gd name="T26" fmla="*/ 1182 w 1587"/>
                      <a:gd name="T27" fmla="*/ 200 h 736"/>
                      <a:gd name="T28" fmla="*/ 1121 w 1587"/>
                      <a:gd name="T29" fmla="*/ 209 h 736"/>
                      <a:gd name="T30" fmla="*/ 789 w 1587"/>
                      <a:gd name="T31"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7" h="736">
                        <a:moveTo>
                          <a:pt x="789" y="0"/>
                        </a:moveTo>
                        <a:cubicBezTo>
                          <a:pt x="644" y="0"/>
                          <a:pt x="518" y="84"/>
                          <a:pt x="458" y="207"/>
                        </a:cubicBezTo>
                        <a:cubicBezTo>
                          <a:pt x="441" y="203"/>
                          <a:pt x="424" y="200"/>
                          <a:pt x="405" y="200"/>
                        </a:cubicBezTo>
                        <a:cubicBezTo>
                          <a:pt x="281" y="200"/>
                          <a:pt x="179" y="302"/>
                          <a:pt x="179" y="426"/>
                        </a:cubicBezTo>
                        <a:cubicBezTo>
                          <a:pt x="151" y="426"/>
                          <a:pt x="151" y="426"/>
                          <a:pt x="151" y="426"/>
                        </a:cubicBezTo>
                        <a:cubicBezTo>
                          <a:pt x="68" y="426"/>
                          <a:pt x="0" y="494"/>
                          <a:pt x="0" y="577"/>
                        </a:cubicBezTo>
                        <a:cubicBezTo>
                          <a:pt x="0" y="586"/>
                          <a:pt x="0" y="586"/>
                          <a:pt x="0" y="586"/>
                        </a:cubicBezTo>
                        <a:cubicBezTo>
                          <a:pt x="0" y="669"/>
                          <a:pt x="68" y="736"/>
                          <a:pt x="151" y="736"/>
                        </a:cubicBezTo>
                        <a:cubicBezTo>
                          <a:pt x="1436" y="736"/>
                          <a:pt x="1436" y="736"/>
                          <a:pt x="1436" y="736"/>
                        </a:cubicBezTo>
                        <a:cubicBezTo>
                          <a:pt x="1520" y="736"/>
                          <a:pt x="1587" y="669"/>
                          <a:pt x="1587" y="586"/>
                        </a:cubicBezTo>
                        <a:cubicBezTo>
                          <a:pt x="1587" y="577"/>
                          <a:pt x="1587" y="577"/>
                          <a:pt x="1587" y="577"/>
                        </a:cubicBezTo>
                        <a:cubicBezTo>
                          <a:pt x="1587" y="494"/>
                          <a:pt x="1520" y="426"/>
                          <a:pt x="1436" y="426"/>
                        </a:cubicBezTo>
                        <a:cubicBezTo>
                          <a:pt x="1408" y="426"/>
                          <a:pt x="1408" y="426"/>
                          <a:pt x="1408" y="426"/>
                        </a:cubicBezTo>
                        <a:cubicBezTo>
                          <a:pt x="1408" y="302"/>
                          <a:pt x="1307" y="200"/>
                          <a:pt x="1182" y="200"/>
                        </a:cubicBezTo>
                        <a:cubicBezTo>
                          <a:pt x="1161" y="200"/>
                          <a:pt x="1141" y="203"/>
                          <a:pt x="1121" y="209"/>
                        </a:cubicBezTo>
                        <a:cubicBezTo>
                          <a:pt x="1062" y="85"/>
                          <a:pt x="936" y="0"/>
                          <a:pt x="789" y="0"/>
                        </a:cubicBezTo>
                      </a:path>
                    </a:pathLst>
                  </a:custGeom>
                  <a:grpFill/>
                  <a:ln w="12700" cap="flat" cmpd="sng" algn="ctr">
                    <a:gradFill>
                      <a:gsLst>
                        <a:gs pos="0">
                          <a:sysClr val="window" lastClr="FFFFFF"/>
                        </a:gs>
                        <a:gs pos="50000">
                          <a:srgbClr val="00B0F0">
                            <a:alpha val="83000"/>
                          </a:srgbClr>
                        </a:gs>
                        <a:gs pos="100000">
                          <a:srgbClr val="4F81BD">
                            <a:tint val="23500"/>
                            <a:satMod val="160000"/>
                          </a:srgbClr>
                        </a:gs>
                      </a:gsLst>
                      <a:lin ang="5400000" scaled="0"/>
                    </a:gradFill>
                    <a:prstDash val="solid"/>
                  </a:ln>
                  <a:effectLst/>
                </p:spPr>
                <p:txBody>
                  <a:bodyPr anchor="ctr">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3" name="Freeform 7">
                  <a:extLst>
                    <a:ext uri="{FF2B5EF4-FFF2-40B4-BE49-F238E27FC236}">
                      <a16:creationId xmlns:a16="http://schemas.microsoft.com/office/drawing/2014/main" xmlns="" id="{CDC73519-84F9-486B-A45C-419E0E148C39}"/>
                    </a:ext>
                  </a:extLst>
                </p:cNvPr>
                <p:cNvSpPr>
                  <a:spLocks noEditPoints="1"/>
                </p:cNvSpPr>
                <p:nvPr/>
              </p:nvSpPr>
              <p:spPr bwMode="auto">
                <a:xfrm>
                  <a:off x="2297839" y="8430177"/>
                  <a:ext cx="436775" cy="444929"/>
                </a:xfrm>
                <a:custGeom>
                  <a:avLst/>
                  <a:gdLst>
                    <a:gd name="T0" fmla="*/ 260 w 1231"/>
                    <a:gd name="T1" fmla="*/ 179 h 1254"/>
                    <a:gd name="T2" fmla="*/ 10 w 1231"/>
                    <a:gd name="T3" fmla="*/ 639 h 1254"/>
                    <a:gd name="T4" fmla="*/ 165 w 1231"/>
                    <a:gd name="T5" fmla="*/ 1059 h 1254"/>
                    <a:gd name="T6" fmla="*/ 428 w 1231"/>
                    <a:gd name="T7" fmla="*/ 1254 h 1254"/>
                    <a:gd name="T8" fmla="*/ 624 w 1231"/>
                    <a:gd name="T9" fmla="*/ 1072 h 1254"/>
                    <a:gd name="T10" fmla="*/ 624 w 1231"/>
                    <a:gd name="T11" fmla="*/ 150 h 1254"/>
                    <a:gd name="T12" fmla="*/ 576 w 1231"/>
                    <a:gd name="T13" fmla="*/ 289 h 1254"/>
                    <a:gd name="T14" fmla="*/ 383 w 1231"/>
                    <a:gd name="T15" fmla="*/ 234 h 1254"/>
                    <a:gd name="T16" fmla="*/ 488 w 1231"/>
                    <a:gd name="T17" fmla="*/ 358 h 1254"/>
                    <a:gd name="T18" fmla="*/ 547 w 1231"/>
                    <a:gd name="T19" fmla="*/ 960 h 1254"/>
                    <a:gd name="T20" fmla="*/ 496 w 1231"/>
                    <a:gd name="T21" fmla="*/ 1024 h 1254"/>
                    <a:gd name="T22" fmla="*/ 576 w 1231"/>
                    <a:gd name="T23" fmla="*/ 1070 h 1254"/>
                    <a:gd name="T24" fmla="*/ 289 w 1231"/>
                    <a:gd name="T25" fmla="*/ 976 h 1254"/>
                    <a:gd name="T26" fmla="*/ 395 w 1231"/>
                    <a:gd name="T27" fmla="*/ 846 h 1254"/>
                    <a:gd name="T28" fmla="*/ 130 w 1231"/>
                    <a:gd name="T29" fmla="*/ 882 h 1254"/>
                    <a:gd name="T30" fmla="*/ 245 w 1231"/>
                    <a:gd name="T31" fmla="*/ 727 h 1254"/>
                    <a:gd name="T32" fmla="*/ 152 w 1231"/>
                    <a:gd name="T33" fmla="*/ 738 h 1254"/>
                    <a:gd name="T34" fmla="*/ 163 w 1231"/>
                    <a:gd name="T35" fmla="*/ 542 h 1254"/>
                    <a:gd name="T36" fmla="*/ 185 w 1231"/>
                    <a:gd name="T37" fmla="*/ 498 h 1254"/>
                    <a:gd name="T38" fmla="*/ 284 w 1231"/>
                    <a:gd name="T39" fmla="*/ 317 h 1254"/>
                    <a:gd name="T40" fmla="*/ 388 w 1231"/>
                    <a:gd name="T41" fmla="*/ 69 h 1254"/>
                    <a:gd name="T42" fmla="*/ 576 w 1231"/>
                    <a:gd name="T43" fmla="*/ 289 h 1254"/>
                    <a:gd name="T44" fmla="*/ 278 w 1231"/>
                    <a:gd name="T45" fmla="*/ 566 h 1254"/>
                    <a:gd name="T46" fmla="*/ 414 w 1231"/>
                    <a:gd name="T47" fmla="*/ 779 h 1254"/>
                    <a:gd name="T48" fmla="*/ 466 w 1231"/>
                    <a:gd name="T49" fmla="*/ 623 h 1254"/>
                    <a:gd name="T50" fmla="*/ 452 w 1231"/>
                    <a:gd name="T51" fmla="*/ 413 h 1254"/>
                    <a:gd name="T52" fmla="*/ 447 w 1231"/>
                    <a:gd name="T53" fmla="*/ 579 h 1254"/>
                    <a:gd name="T54" fmla="*/ 750 w 1231"/>
                    <a:gd name="T55" fmla="*/ 230 h 1254"/>
                    <a:gd name="T56" fmla="*/ 845 w 1231"/>
                    <a:gd name="T57" fmla="*/ 101 h 1254"/>
                    <a:gd name="T58" fmla="*/ 658 w 1231"/>
                    <a:gd name="T59" fmla="*/ 206 h 1254"/>
                    <a:gd name="T60" fmla="*/ 897 w 1231"/>
                    <a:gd name="T61" fmla="*/ 201 h 1254"/>
                    <a:gd name="T62" fmla="*/ 845 w 1231"/>
                    <a:gd name="T63" fmla="*/ 149 h 1254"/>
                    <a:gd name="T64" fmla="*/ 826 w 1231"/>
                    <a:gd name="T65" fmla="*/ 571 h 1254"/>
                    <a:gd name="T66" fmla="*/ 1095 w 1231"/>
                    <a:gd name="T67" fmla="*/ 496 h 1254"/>
                    <a:gd name="T68" fmla="*/ 997 w 1231"/>
                    <a:gd name="T69" fmla="*/ 380 h 1254"/>
                    <a:gd name="T70" fmla="*/ 793 w 1231"/>
                    <a:gd name="T71" fmla="*/ 534 h 1254"/>
                    <a:gd name="T72" fmla="*/ 682 w 1231"/>
                    <a:gd name="T73" fmla="*/ 582 h 1254"/>
                    <a:gd name="T74" fmla="*/ 1095 w 1231"/>
                    <a:gd name="T75" fmla="*/ 448 h 1254"/>
                    <a:gd name="T76" fmla="*/ 682 w 1231"/>
                    <a:gd name="T77" fmla="*/ 750 h 1254"/>
                    <a:gd name="T78" fmla="*/ 945 w 1231"/>
                    <a:gd name="T79" fmla="*/ 726 h 1254"/>
                    <a:gd name="T80" fmla="*/ 682 w 1231"/>
                    <a:gd name="T81" fmla="*/ 702 h 1254"/>
                    <a:gd name="T82" fmla="*/ 845 w 1231"/>
                    <a:gd name="T83" fmla="*/ 675 h 1254"/>
                    <a:gd name="T84" fmla="*/ 794 w 1231"/>
                    <a:gd name="T85" fmla="*/ 726 h 1254"/>
                    <a:gd name="T86" fmla="*/ 859 w 1231"/>
                    <a:gd name="T87" fmla="*/ 1056 h 1254"/>
                    <a:gd name="T88" fmla="*/ 682 w 1231"/>
                    <a:gd name="T89" fmla="*/ 1104 h 1254"/>
                    <a:gd name="T90" fmla="*/ 1055 w 1231"/>
                    <a:gd name="T91" fmla="*/ 1080 h 1254"/>
                    <a:gd name="T92" fmla="*/ 904 w 1231"/>
                    <a:gd name="T93" fmla="*/ 1080 h 1254"/>
                    <a:gd name="T94" fmla="*/ 955 w 1231"/>
                    <a:gd name="T95" fmla="*/ 1131 h 1254"/>
                    <a:gd name="T96" fmla="*/ 1070 w 1231"/>
                    <a:gd name="T97" fmla="*/ 829 h 1254"/>
                    <a:gd name="T98" fmla="*/ 658 w 1231"/>
                    <a:gd name="T99" fmla="*/ 918 h 1254"/>
                    <a:gd name="T100" fmla="*/ 1073 w 1231"/>
                    <a:gd name="T101" fmla="*/ 929 h 1254"/>
                    <a:gd name="T102" fmla="*/ 1231 w 1231"/>
                    <a:gd name="T103" fmla="*/ 751 h 1254"/>
                    <a:gd name="T104" fmla="*/ 1113 w 1231"/>
                    <a:gd name="T105" fmla="*/ 799 h 1254"/>
                    <a:gd name="T106" fmla="*/ 1081 w 1231"/>
                    <a:gd name="T107" fmla="*/ 751 h 1254"/>
                    <a:gd name="T108" fmla="*/ 1132 w 1231"/>
                    <a:gd name="T109" fmla="*/ 802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1" h="1254">
                      <a:moveTo>
                        <a:pt x="522" y="22"/>
                      </a:moveTo>
                      <a:cubicBezTo>
                        <a:pt x="470" y="0"/>
                        <a:pt x="410" y="2"/>
                        <a:pt x="364" y="27"/>
                      </a:cubicBezTo>
                      <a:cubicBezTo>
                        <a:pt x="289" y="68"/>
                        <a:pt x="265" y="128"/>
                        <a:pt x="260" y="179"/>
                      </a:cubicBezTo>
                      <a:cubicBezTo>
                        <a:pt x="202" y="173"/>
                        <a:pt x="112" y="192"/>
                        <a:pt x="73" y="297"/>
                      </a:cubicBezTo>
                      <a:cubicBezTo>
                        <a:pt x="47" y="368"/>
                        <a:pt x="60" y="423"/>
                        <a:pt x="81" y="461"/>
                      </a:cubicBezTo>
                      <a:cubicBezTo>
                        <a:pt x="53" y="488"/>
                        <a:pt x="0" y="554"/>
                        <a:pt x="10" y="639"/>
                      </a:cubicBezTo>
                      <a:cubicBezTo>
                        <a:pt x="20" y="717"/>
                        <a:pt x="80" y="758"/>
                        <a:pt x="119" y="776"/>
                      </a:cubicBezTo>
                      <a:cubicBezTo>
                        <a:pt x="98" y="805"/>
                        <a:pt x="82" y="841"/>
                        <a:pt x="82" y="882"/>
                      </a:cubicBezTo>
                      <a:cubicBezTo>
                        <a:pt x="82" y="978"/>
                        <a:pt x="127" y="1031"/>
                        <a:pt x="165" y="1059"/>
                      </a:cubicBezTo>
                      <a:cubicBezTo>
                        <a:pt x="189" y="1077"/>
                        <a:pt x="214" y="1087"/>
                        <a:pt x="230" y="1091"/>
                      </a:cubicBezTo>
                      <a:cubicBezTo>
                        <a:pt x="235" y="1123"/>
                        <a:pt x="245" y="1153"/>
                        <a:pt x="263" y="1179"/>
                      </a:cubicBezTo>
                      <a:cubicBezTo>
                        <a:pt x="287" y="1213"/>
                        <a:pt x="335" y="1254"/>
                        <a:pt x="428" y="1254"/>
                      </a:cubicBezTo>
                      <a:cubicBezTo>
                        <a:pt x="519" y="1254"/>
                        <a:pt x="567" y="1205"/>
                        <a:pt x="592" y="1163"/>
                      </a:cubicBezTo>
                      <a:cubicBezTo>
                        <a:pt x="618" y="1120"/>
                        <a:pt x="624" y="1077"/>
                        <a:pt x="624" y="1075"/>
                      </a:cubicBezTo>
                      <a:cubicBezTo>
                        <a:pt x="624" y="1074"/>
                        <a:pt x="624" y="1073"/>
                        <a:pt x="624" y="1072"/>
                      </a:cubicBezTo>
                      <a:cubicBezTo>
                        <a:pt x="624" y="918"/>
                        <a:pt x="624" y="918"/>
                        <a:pt x="624" y="918"/>
                      </a:cubicBezTo>
                      <a:cubicBezTo>
                        <a:pt x="624" y="918"/>
                        <a:pt x="624" y="918"/>
                        <a:pt x="624" y="918"/>
                      </a:cubicBezTo>
                      <a:cubicBezTo>
                        <a:pt x="624" y="150"/>
                        <a:pt x="624" y="150"/>
                        <a:pt x="624" y="150"/>
                      </a:cubicBezTo>
                      <a:cubicBezTo>
                        <a:pt x="624" y="148"/>
                        <a:pt x="624" y="146"/>
                        <a:pt x="623" y="144"/>
                      </a:cubicBezTo>
                      <a:cubicBezTo>
                        <a:pt x="609" y="88"/>
                        <a:pt x="573" y="44"/>
                        <a:pt x="522" y="22"/>
                      </a:cubicBezTo>
                      <a:close/>
                      <a:moveTo>
                        <a:pt x="576" y="289"/>
                      </a:moveTo>
                      <a:cubicBezTo>
                        <a:pt x="565" y="298"/>
                        <a:pt x="540" y="313"/>
                        <a:pt x="491" y="310"/>
                      </a:cubicBezTo>
                      <a:cubicBezTo>
                        <a:pt x="457" y="308"/>
                        <a:pt x="424" y="261"/>
                        <a:pt x="416" y="244"/>
                      </a:cubicBezTo>
                      <a:cubicBezTo>
                        <a:pt x="409" y="233"/>
                        <a:pt x="395" y="228"/>
                        <a:pt x="383" y="234"/>
                      </a:cubicBezTo>
                      <a:cubicBezTo>
                        <a:pt x="371" y="241"/>
                        <a:pt x="367" y="255"/>
                        <a:pt x="373" y="267"/>
                      </a:cubicBezTo>
                      <a:cubicBezTo>
                        <a:pt x="376" y="271"/>
                        <a:pt x="386" y="290"/>
                        <a:pt x="404" y="310"/>
                      </a:cubicBezTo>
                      <a:cubicBezTo>
                        <a:pt x="424" y="333"/>
                        <a:pt x="453" y="356"/>
                        <a:pt x="488" y="358"/>
                      </a:cubicBezTo>
                      <a:cubicBezTo>
                        <a:pt x="526" y="361"/>
                        <a:pt x="555" y="354"/>
                        <a:pt x="576" y="344"/>
                      </a:cubicBezTo>
                      <a:cubicBezTo>
                        <a:pt x="576" y="914"/>
                        <a:pt x="576" y="914"/>
                        <a:pt x="576" y="914"/>
                      </a:cubicBezTo>
                      <a:cubicBezTo>
                        <a:pt x="571" y="929"/>
                        <a:pt x="559" y="952"/>
                        <a:pt x="547" y="960"/>
                      </a:cubicBezTo>
                      <a:cubicBezTo>
                        <a:pt x="523" y="976"/>
                        <a:pt x="496" y="976"/>
                        <a:pt x="496" y="976"/>
                      </a:cubicBezTo>
                      <a:cubicBezTo>
                        <a:pt x="483" y="976"/>
                        <a:pt x="472" y="987"/>
                        <a:pt x="472" y="1000"/>
                      </a:cubicBezTo>
                      <a:cubicBezTo>
                        <a:pt x="472" y="1013"/>
                        <a:pt x="483" y="1024"/>
                        <a:pt x="496" y="1024"/>
                      </a:cubicBezTo>
                      <a:cubicBezTo>
                        <a:pt x="498" y="1024"/>
                        <a:pt x="538" y="1024"/>
                        <a:pt x="573" y="1000"/>
                      </a:cubicBezTo>
                      <a:cubicBezTo>
                        <a:pt x="574" y="999"/>
                        <a:pt x="575" y="999"/>
                        <a:pt x="576" y="998"/>
                      </a:cubicBezTo>
                      <a:cubicBezTo>
                        <a:pt x="576" y="1070"/>
                        <a:pt x="576" y="1070"/>
                        <a:pt x="576" y="1070"/>
                      </a:cubicBezTo>
                      <a:cubicBezTo>
                        <a:pt x="574" y="1085"/>
                        <a:pt x="553" y="1206"/>
                        <a:pt x="428" y="1206"/>
                      </a:cubicBezTo>
                      <a:cubicBezTo>
                        <a:pt x="370" y="1206"/>
                        <a:pt x="328" y="1188"/>
                        <a:pt x="303" y="1152"/>
                      </a:cubicBezTo>
                      <a:cubicBezTo>
                        <a:pt x="267" y="1102"/>
                        <a:pt x="270" y="1027"/>
                        <a:pt x="289" y="976"/>
                      </a:cubicBezTo>
                      <a:cubicBezTo>
                        <a:pt x="313" y="907"/>
                        <a:pt x="400" y="894"/>
                        <a:pt x="401" y="894"/>
                      </a:cubicBezTo>
                      <a:cubicBezTo>
                        <a:pt x="414" y="892"/>
                        <a:pt x="424" y="880"/>
                        <a:pt x="422" y="867"/>
                      </a:cubicBezTo>
                      <a:cubicBezTo>
                        <a:pt x="420" y="854"/>
                        <a:pt x="408" y="844"/>
                        <a:pt x="395" y="846"/>
                      </a:cubicBezTo>
                      <a:cubicBezTo>
                        <a:pt x="390" y="847"/>
                        <a:pt x="278" y="863"/>
                        <a:pt x="243" y="960"/>
                      </a:cubicBezTo>
                      <a:cubicBezTo>
                        <a:pt x="235" y="983"/>
                        <a:pt x="229" y="1011"/>
                        <a:pt x="228" y="1040"/>
                      </a:cubicBezTo>
                      <a:cubicBezTo>
                        <a:pt x="191" y="1024"/>
                        <a:pt x="130" y="984"/>
                        <a:pt x="130" y="882"/>
                      </a:cubicBezTo>
                      <a:cubicBezTo>
                        <a:pt x="130" y="843"/>
                        <a:pt x="151" y="809"/>
                        <a:pt x="175" y="783"/>
                      </a:cubicBezTo>
                      <a:cubicBezTo>
                        <a:pt x="176" y="782"/>
                        <a:pt x="177" y="782"/>
                        <a:pt x="177" y="781"/>
                      </a:cubicBezTo>
                      <a:cubicBezTo>
                        <a:pt x="209" y="747"/>
                        <a:pt x="245" y="727"/>
                        <a:pt x="245" y="727"/>
                      </a:cubicBezTo>
                      <a:cubicBezTo>
                        <a:pt x="257" y="721"/>
                        <a:pt x="261" y="706"/>
                        <a:pt x="255" y="695"/>
                      </a:cubicBezTo>
                      <a:cubicBezTo>
                        <a:pt x="249" y="683"/>
                        <a:pt x="234" y="679"/>
                        <a:pt x="223" y="685"/>
                      </a:cubicBezTo>
                      <a:cubicBezTo>
                        <a:pt x="220" y="686"/>
                        <a:pt x="186" y="705"/>
                        <a:pt x="152" y="738"/>
                      </a:cubicBezTo>
                      <a:cubicBezTo>
                        <a:pt x="125" y="728"/>
                        <a:pt x="66" y="698"/>
                        <a:pt x="58" y="634"/>
                      </a:cubicBezTo>
                      <a:cubicBezTo>
                        <a:pt x="51" y="574"/>
                        <a:pt x="87" y="524"/>
                        <a:pt x="110" y="500"/>
                      </a:cubicBezTo>
                      <a:cubicBezTo>
                        <a:pt x="136" y="528"/>
                        <a:pt x="162" y="541"/>
                        <a:pt x="163" y="542"/>
                      </a:cubicBezTo>
                      <a:cubicBezTo>
                        <a:pt x="167" y="543"/>
                        <a:pt x="170" y="544"/>
                        <a:pt x="174" y="544"/>
                      </a:cubicBezTo>
                      <a:cubicBezTo>
                        <a:pt x="183" y="544"/>
                        <a:pt x="191" y="539"/>
                        <a:pt x="196" y="531"/>
                      </a:cubicBezTo>
                      <a:cubicBezTo>
                        <a:pt x="201" y="519"/>
                        <a:pt x="196" y="504"/>
                        <a:pt x="185" y="498"/>
                      </a:cubicBezTo>
                      <a:cubicBezTo>
                        <a:pt x="180" y="496"/>
                        <a:pt x="71" y="441"/>
                        <a:pt x="118" y="313"/>
                      </a:cubicBezTo>
                      <a:cubicBezTo>
                        <a:pt x="151" y="224"/>
                        <a:pt x="230" y="224"/>
                        <a:pt x="260" y="227"/>
                      </a:cubicBezTo>
                      <a:cubicBezTo>
                        <a:pt x="265" y="277"/>
                        <a:pt x="284" y="315"/>
                        <a:pt x="284" y="317"/>
                      </a:cubicBezTo>
                      <a:cubicBezTo>
                        <a:pt x="290" y="328"/>
                        <a:pt x="305" y="333"/>
                        <a:pt x="317" y="328"/>
                      </a:cubicBezTo>
                      <a:cubicBezTo>
                        <a:pt x="328" y="322"/>
                        <a:pt x="333" y="307"/>
                        <a:pt x="328" y="295"/>
                      </a:cubicBezTo>
                      <a:cubicBezTo>
                        <a:pt x="325" y="289"/>
                        <a:pt x="255" y="142"/>
                        <a:pt x="388" y="69"/>
                      </a:cubicBezTo>
                      <a:cubicBezTo>
                        <a:pt x="420" y="51"/>
                        <a:pt x="465" y="50"/>
                        <a:pt x="502" y="66"/>
                      </a:cubicBezTo>
                      <a:cubicBezTo>
                        <a:pt x="528" y="78"/>
                        <a:pt x="562" y="102"/>
                        <a:pt x="576" y="153"/>
                      </a:cubicBezTo>
                      <a:lnTo>
                        <a:pt x="576" y="289"/>
                      </a:lnTo>
                      <a:close/>
                      <a:moveTo>
                        <a:pt x="274" y="518"/>
                      </a:moveTo>
                      <a:cubicBezTo>
                        <a:pt x="261" y="519"/>
                        <a:pt x="251" y="530"/>
                        <a:pt x="252" y="544"/>
                      </a:cubicBezTo>
                      <a:cubicBezTo>
                        <a:pt x="253" y="557"/>
                        <a:pt x="264" y="567"/>
                        <a:pt x="278" y="566"/>
                      </a:cubicBezTo>
                      <a:cubicBezTo>
                        <a:pt x="309" y="564"/>
                        <a:pt x="396" y="569"/>
                        <a:pt x="414" y="616"/>
                      </a:cubicBezTo>
                      <a:cubicBezTo>
                        <a:pt x="439" y="684"/>
                        <a:pt x="405" y="745"/>
                        <a:pt x="405" y="746"/>
                      </a:cubicBezTo>
                      <a:cubicBezTo>
                        <a:pt x="398" y="757"/>
                        <a:pt x="402" y="772"/>
                        <a:pt x="414" y="779"/>
                      </a:cubicBezTo>
                      <a:cubicBezTo>
                        <a:pt x="418" y="781"/>
                        <a:pt x="422" y="782"/>
                        <a:pt x="426" y="782"/>
                      </a:cubicBezTo>
                      <a:cubicBezTo>
                        <a:pt x="434" y="782"/>
                        <a:pt x="442" y="778"/>
                        <a:pt x="447" y="770"/>
                      </a:cubicBezTo>
                      <a:cubicBezTo>
                        <a:pt x="448" y="767"/>
                        <a:pt x="485" y="702"/>
                        <a:pt x="466" y="623"/>
                      </a:cubicBezTo>
                      <a:cubicBezTo>
                        <a:pt x="494" y="609"/>
                        <a:pt x="523" y="578"/>
                        <a:pt x="520" y="519"/>
                      </a:cubicBezTo>
                      <a:cubicBezTo>
                        <a:pt x="516" y="460"/>
                        <a:pt x="487" y="419"/>
                        <a:pt x="485" y="418"/>
                      </a:cubicBezTo>
                      <a:cubicBezTo>
                        <a:pt x="477" y="407"/>
                        <a:pt x="462" y="405"/>
                        <a:pt x="452" y="413"/>
                      </a:cubicBezTo>
                      <a:cubicBezTo>
                        <a:pt x="441" y="421"/>
                        <a:pt x="439" y="436"/>
                        <a:pt x="447" y="446"/>
                      </a:cubicBezTo>
                      <a:cubicBezTo>
                        <a:pt x="447" y="447"/>
                        <a:pt x="469" y="478"/>
                        <a:pt x="472" y="521"/>
                      </a:cubicBezTo>
                      <a:cubicBezTo>
                        <a:pt x="474" y="556"/>
                        <a:pt x="460" y="571"/>
                        <a:pt x="447" y="579"/>
                      </a:cubicBezTo>
                      <a:cubicBezTo>
                        <a:pt x="401" y="511"/>
                        <a:pt x="280" y="518"/>
                        <a:pt x="274" y="518"/>
                      </a:cubicBezTo>
                      <a:close/>
                      <a:moveTo>
                        <a:pt x="682" y="230"/>
                      </a:moveTo>
                      <a:cubicBezTo>
                        <a:pt x="750" y="230"/>
                        <a:pt x="750" y="230"/>
                        <a:pt x="750" y="230"/>
                      </a:cubicBezTo>
                      <a:cubicBezTo>
                        <a:pt x="763" y="271"/>
                        <a:pt x="801" y="300"/>
                        <a:pt x="845" y="300"/>
                      </a:cubicBezTo>
                      <a:cubicBezTo>
                        <a:pt x="900" y="300"/>
                        <a:pt x="945" y="255"/>
                        <a:pt x="945" y="201"/>
                      </a:cubicBezTo>
                      <a:cubicBezTo>
                        <a:pt x="945" y="146"/>
                        <a:pt x="900" y="101"/>
                        <a:pt x="845" y="101"/>
                      </a:cubicBezTo>
                      <a:cubicBezTo>
                        <a:pt x="797" y="101"/>
                        <a:pt x="756" y="136"/>
                        <a:pt x="748" y="182"/>
                      </a:cubicBezTo>
                      <a:cubicBezTo>
                        <a:pt x="682" y="182"/>
                        <a:pt x="682" y="182"/>
                        <a:pt x="682" y="182"/>
                      </a:cubicBezTo>
                      <a:cubicBezTo>
                        <a:pt x="669" y="182"/>
                        <a:pt x="658" y="193"/>
                        <a:pt x="658" y="206"/>
                      </a:cubicBezTo>
                      <a:cubicBezTo>
                        <a:pt x="658" y="219"/>
                        <a:pt x="669" y="230"/>
                        <a:pt x="682" y="230"/>
                      </a:cubicBezTo>
                      <a:close/>
                      <a:moveTo>
                        <a:pt x="845" y="149"/>
                      </a:moveTo>
                      <a:cubicBezTo>
                        <a:pt x="874" y="149"/>
                        <a:pt x="897" y="172"/>
                        <a:pt x="897" y="201"/>
                      </a:cubicBezTo>
                      <a:cubicBezTo>
                        <a:pt x="897" y="229"/>
                        <a:pt x="874" y="252"/>
                        <a:pt x="845" y="252"/>
                      </a:cubicBezTo>
                      <a:cubicBezTo>
                        <a:pt x="817" y="252"/>
                        <a:pt x="794" y="229"/>
                        <a:pt x="794" y="201"/>
                      </a:cubicBezTo>
                      <a:cubicBezTo>
                        <a:pt x="794" y="172"/>
                        <a:pt x="817" y="149"/>
                        <a:pt x="845" y="149"/>
                      </a:cubicBezTo>
                      <a:close/>
                      <a:moveTo>
                        <a:pt x="682" y="582"/>
                      </a:moveTo>
                      <a:cubicBezTo>
                        <a:pt x="806" y="582"/>
                        <a:pt x="806" y="582"/>
                        <a:pt x="806" y="582"/>
                      </a:cubicBezTo>
                      <a:cubicBezTo>
                        <a:pt x="814" y="582"/>
                        <a:pt x="822" y="578"/>
                        <a:pt x="826" y="571"/>
                      </a:cubicBezTo>
                      <a:cubicBezTo>
                        <a:pt x="917" y="428"/>
                        <a:pt x="917" y="428"/>
                        <a:pt x="917" y="428"/>
                      </a:cubicBezTo>
                      <a:cubicBezTo>
                        <a:pt x="1001" y="428"/>
                        <a:pt x="1001" y="428"/>
                        <a:pt x="1001" y="428"/>
                      </a:cubicBezTo>
                      <a:cubicBezTo>
                        <a:pt x="1015" y="467"/>
                        <a:pt x="1052" y="496"/>
                        <a:pt x="1095" y="496"/>
                      </a:cubicBezTo>
                      <a:cubicBezTo>
                        <a:pt x="1150" y="496"/>
                        <a:pt x="1195" y="451"/>
                        <a:pt x="1195" y="396"/>
                      </a:cubicBezTo>
                      <a:cubicBezTo>
                        <a:pt x="1195" y="341"/>
                        <a:pt x="1150" y="297"/>
                        <a:pt x="1095" y="297"/>
                      </a:cubicBezTo>
                      <a:cubicBezTo>
                        <a:pt x="1046" y="297"/>
                        <a:pt x="1005" y="333"/>
                        <a:pt x="997" y="380"/>
                      </a:cubicBezTo>
                      <a:cubicBezTo>
                        <a:pt x="904" y="380"/>
                        <a:pt x="904" y="380"/>
                        <a:pt x="904" y="380"/>
                      </a:cubicBezTo>
                      <a:cubicBezTo>
                        <a:pt x="896" y="380"/>
                        <a:pt x="888" y="384"/>
                        <a:pt x="884" y="391"/>
                      </a:cubicBezTo>
                      <a:cubicBezTo>
                        <a:pt x="793" y="534"/>
                        <a:pt x="793" y="534"/>
                        <a:pt x="793" y="534"/>
                      </a:cubicBezTo>
                      <a:cubicBezTo>
                        <a:pt x="682" y="534"/>
                        <a:pt x="682" y="534"/>
                        <a:pt x="682" y="534"/>
                      </a:cubicBezTo>
                      <a:cubicBezTo>
                        <a:pt x="669" y="534"/>
                        <a:pt x="658" y="545"/>
                        <a:pt x="658" y="558"/>
                      </a:cubicBezTo>
                      <a:cubicBezTo>
                        <a:pt x="658" y="571"/>
                        <a:pt x="669" y="582"/>
                        <a:pt x="682" y="582"/>
                      </a:cubicBezTo>
                      <a:close/>
                      <a:moveTo>
                        <a:pt x="1095" y="345"/>
                      </a:moveTo>
                      <a:cubicBezTo>
                        <a:pt x="1124" y="345"/>
                        <a:pt x="1147" y="368"/>
                        <a:pt x="1147" y="396"/>
                      </a:cubicBezTo>
                      <a:cubicBezTo>
                        <a:pt x="1147" y="425"/>
                        <a:pt x="1124" y="448"/>
                        <a:pt x="1095" y="448"/>
                      </a:cubicBezTo>
                      <a:cubicBezTo>
                        <a:pt x="1067" y="448"/>
                        <a:pt x="1044" y="425"/>
                        <a:pt x="1044" y="396"/>
                      </a:cubicBezTo>
                      <a:cubicBezTo>
                        <a:pt x="1044" y="368"/>
                        <a:pt x="1067" y="345"/>
                        <a:pt x="1095" y="345"/>
                      </a:cubicBezTo>
                      <a:close/>
                      <a:moveTo>
                        <a:pt x="682" y="750"/>
                      </a:moveTo>
                      <a:cubicBezTo>
                        <a:pt x="749" y="750"/>
                        <a:pt x="749" y="750"/>
                        <a:pt x="749" y="750"/>
                      </a:cubicBezTo>
                      <a:cubicBezTo>
                        <a:pt x="760" y="793"/>
                        <a:pt x="799" y="825"/>
                        <a:pt x="845" y="825"/>
                      </a:cubicBezTo>
                      <a:cubicBezTo>
                        <a:pt x="900" y="825"/>
                        <a:pt x="945" y="781"/>
                        <a:pt x="945" y="726"/>
                      </a:cubicBezTo>
                      <a:cubicBezTo>
                        <a:pt x="945" y="671"/>
                        <a:pt x="900" y="627"/>
                        <a:pt x="845" y="627"/>
                      </a:cubicBezTo>
                      <a:cubicBezTo>
                        <a:pt x="799" y="627"/>
                        <a:pt x="760" y="659"/>
                        <a:pt x="749" y="702"/>
                      </a:cubicBezTo>
                      <a:cubicBezTo>
                        <a:pt x="682" y="702"/>
                        <a:pt x="682" y="702"/>
                        <a:pt x="682" y="702"/>
                      </a:cubicBezTo>
                      <a:cubicBezTo>
                        <a:pt x="669" y="702"/>
                        <a:pt x="658" y="713"/>
                        <a:pt x="658" y="726"/>
                      </a:cubicBezTo>
                      <a:cubicBezTo>
                        <a:pt x="658" y="739"/>
                        <a:pt x="669" y="750"/>
                        <a:pt x="682" y="750"/>
                      </a:cubicBezTo>
                      <a:close/>
                      <a:moveTo>
                        <a:pt x="845" y="675"/>
                      </a:moveTo>
                      <a:cubicBezTo>
                        <a:pt x="874" y="675"/>
                        <a:pt x="897" y="698"/>
                        <a:pt x="897" y="726"/>
                      </a:cubicBezTo>
                      <a:cubicBezTo>
                        <a:pt x="897" y="754"/>
                        <a:pt x="874" y="777"/>
                        <a:pt x="845" y="777"/>
                      </a:cubicBezTo>
                      <a:cubicBezTo>
                        <a:pt x="817" y="777"/>
                        <a:pt x="794" y="754"/>
                        <a:pt x="794" y="726"/>
                      </a:cubicBezTo>
                      <a:cubicBezTo>
                        <a:pt x="794" y="698"/>
                        <a:pt x="817" y="675"/>
                        <a:pt x="845" y="675"/>
                      </a:cubicBezTo>
                      <a:close/>
                      <a:moveTo>
                        <a:pt x="955" y="981"/>
                      </a:moveTo>
                      <a:cubicBezTo>
                        <a:pt x="909" y="981"/>
                        <a:pt x="870" y="1013"/>
                        <a:pt x="859" y="1056"/>
                      </a:cubicBezTo>
                      <a:cubicBezTo>
                        <a:pt x="682" y="1056"/>
                        <a:pt x="682" y="1056"/>
                        <a:pt x="682" y="1056"/>
                      </a:cubicBezTo>
                      <a:cubicBezTo>
                        <a:pt x="669" y="1056"/>
                        <a:pt x="658" y="1067"/>
                        <a:pt x="658" y="1080"/>
                      </a:cubicBezTo>
                      <a:cubicBezTo>
                        <a:pt x="658" y="1093"/>
                        <a:pt x="669" y="1104"/>
                        <a:pt x="682" y="1104"/>
                      </a:cubicBezTo>
                      <a:cubicBezTo>
                        <a:pt x="859" y="1104"/>
                        <a:pt x="859" y="1104"/>
                        <a:pt x="859" y="1104"/>
                      </a:cubicBezTo>
                      <a:cubicBezTo>
                        <a:pt x="870" y="1147"/>
                        <a:pt x="909" y="1179"/>
                        <a:pt x="955" y="1179"/>
                      </a:cubicBezTo>
                      <a:cubicBezTo>
                        <a:pt x="1010" y="1179"/>
                        <a:pt x="1055" y="1135"/>
                        <a:pt x="1055" y="1080"/>
                      </a:cubicBezTo>
                      <a:cubicBezTo>
                        <a:pt x="1055" y="1025"/>
                        <a:pt x="1010" y="981"/>
                        <a:pt x="955" y="981"/>
                      </a:cubicBezTo>
                      <a:close/>
                      <a:moveTo>
                        <a:pt x="955" y="1131"/>
                      </a:moveTo>
                      <a:cubicBezTo>
                        <a:pt x="927" y="1131"/>
                        <a:pt x="904" y="1108"/>
                        <a:pt x="904" y="1080"/>
                      </a:cubicBezTo>
                      <a:cubicBezTo>
                        <a:pt x="904" y="1052"/>
                        <a:pt x="927" y="1029"/>
                        <a:pt x="955" y="1029"/>
                      </a:cubicBezTo>
                      <a:cubicBezTo>
                        <a:pt x="984" y="1029"/>
                        <a:pt x="1007" y="1052"/>
                        <a:pt x="1007" y="1080"/>
                      </a:cubicBezTo>
                      <a:cubicBezTo>
                        <a:pt x="1007" y="1108"/>
                        <a:pt x="984" y="1131"/>
                        <a:pt x="955" y="1131"/>
                      </a:cubicBezTo>
                      <a:close/>
                      <a:moveTo>
                        <a:pt x="1132" y="652"/>
                      </a:moveTo>
                      <a:cubicBezTo>
                        <a:pt x="1077" y="652"/>
                        <a:pt x="1033" y="696"/>
                        <a:pt x="1033" y="751"/>
                      </a:cubicBezTo>
                      <a:cubicBezTo>
                        <a:pt x="1033" y="783"/>
                        <a:pt x="1047" y="811"/>
                        <a:pt x="1070" y="829"/>
                      </a:cubicBezTo>
                      <a:cubicBezTo>
                        <a:pt x="1037" y="894"/>
                        <a:pt x="1037" y="894"/>
                        <a:pt x="1037" y="894"/>
                      </a:cubicBezTo>
                      <a:cubicBezTo>
                        <a:pt x="682" y="894"/>
                        <a:pt x="682" y="894"/>
                        <a:pt x="682" y="894"/>
                      </a:cubicBezTo>
                      <a:cubicBezTo>
                        <a:pt x="669" y="894"/>
                        <a:pt x="658" y="905"/>
                        <a:pt x="658" y="918"/>
                      </a:cubicBezTo>
                      <a:cubicBezTo>
                        <a:pt x="658" y="931"/>
                        <a:pt x="669" y="942"/>
                        <a:pt x="682" y="942"/>
                      </a:cubicBezTo>
                      <a:cubicBezTo>
                        <a:pt x="1052" y="942"/>
                        <a:pt x="1052" y="942"/>
                        <a:pt x="1052" y="942"/>
                      </a:cubicBezTo>
                      <a:cubicBezTo>
                        <a:pt x="1061" y="942"/>
                        <a:pt x="1069" y="937"/>
                        <a:pt x="1073" y="929"/>
                      </a:cubicBezTo>
                      <a:cubicBezTo>
                        <a:pt x="1114" y="849"/>
                        <a:pt x="1114" y="849"/>
                        <a:pt x="1114" y="849"/>
                      </a:cubicBezTo>
                      <a:cubicBezTo>
                        <a:pt x="1120" y="850"/>
                        <a:pt x="1126" y="850"/>
                        <a:pt x="1132" y="850"/>
                      </a:cubicBezTo>
                      <a:cubicBezTo>
                        <a:pt x="1187" y="850"/>
                        <a:pt x="1231" y="806"/>
                        <a:pt x="1231" y="751"/>
                      </a:cubicBezTo>
                      <a:cubicBezTo>
                        <a:pt x="1231" y="696"/>
                        <a:pt x="1187" y="652"/>
                        <a:pt x="1132" y="652"/>
                      </a:cubicBezTo>
                      <a:close/>
                      <a:moveTo>
                        <a:pt x="1132" y="802"/>
                      </a:moveTo>
                      <a:cubicBezTo>
                        <a:pt x="1125" y="802"/>
                        <a:pt x="1119" y="801"/>
                        <a:pt x="1113" y="799"/>
                      </a:cubicBezTo>
                      <a:cubicBezTo>
                        <a:pt x="1113" y="799"/>
                        <a:pt x="1113" y="799"/>
                        <a:pt x="1113" y="799"/>
                      </a:cubicBezTo>
                      <a:cubicBezTo>
                        <a:pt x="1112" y="798"/>
                        <a:pt x="1111" y="798"/>
                        <a:pt x="1110" y="797"/>
                      </a:cubicBezTo>
                      <a:cubicBezTo>
                        <a:pt x="1093" y="789"/>
                        <a:pt x="1081" y="771"/>
                        <a:pt x="1081" y="751"/>
                      </a:cubicBezTo>
                      <a:cubicBezTo>
                        <a:pt x="1081" y="723"/>
                        <a:pt x="1104" y="700"/>
                        <a:pt x="1132" y="700"/>
                      </a:cubicBezTo>
                      <a:cubicBezTo>
                        <a:pt x="1160" y="700"/>
                        <a:pt x="1183" y="723"/>
                        <a:pt x="1183" y="751"/>
                      </a:cubicBezTo>
                      <a:cubicBezTo>
                        <a:pt x="1183" y="779"/>
                        <a:pt x="1160" y="802"/>
                        <a:pt x="1132" y="802"/>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marL="0" marR="0" lvl="0" indent="0" defTabSz="1219272"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矩形 295">
                <a:extLst>
                  <a:ext uri="{FF2B5EF4-FFF2-40B4-BE49-F238E27FC236}">
                    <a16:creationId xmlns:a16="http://schemas.microsoft.com/office/drawing/2014/main" xmlns="" id="{0F9912DD-83CE-4830-BAF9-1838DB2B4873}"/>
                  </a:ext>
                </a:extLst>
              </p:cNvPr>
              <p:cNvSpPr/>
              <p:nvPr/>
            </p:nvSpPr>
            <p:spPr>
              <a:xfrm>
                <a:off x="4358585" y="3690217"/>
                <a:ext cx="1415500" cy="403156"/>
              </a:xfrm>
              <a:prstGeom prst="rect">
                <a:avLst/>
              </a:prstGeom>
              <a:noFill/>
            </p:spPr>
            <p:txBody>
              <a:bodyPr wrap="square">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Historical network data</a:t>
                </a:r>
                <a:endPar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矩形 296">
                <a:extLst>
                  <a:ext uri="{FF2B5EF4-FFF2-40B4-BE49-F238E27FC236}">
                    <a16:creationId xmlns:a16="http://schemas.microsoft.com/office/drawing/2014/main" xmlns="" id="{9A01FA09-4A37-4C62-8F1E-8A71C6C3BD8D}"/>
                  </a:ext>
                </a:extLst>
              </p:cNvPr>
              <p:cNvSpPr/>
              <p:nvPr/>
            </p:nvSpPr>
            <p:spPr>
              <a:xfrm>
                <a:off x="6337066" y="4520365"/>
                <a:ext cx="1015383" cy="270623"/>
              </a:xfrm>
              <a:prstGeom prst="rect">
                <a:avLst/>
              </a:prstGeom>
              <a:noFill/>
            </p:spPr>
            <p:txBody>
              <a:bodyPr wrap="square">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Policy matching</a:t>
                </a:r>
                <a:endPar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矩形 297">
                <a:extLst>
                  <a:ext uri="{FF2B5EF4-FFF2-40B4-BE49-F238E27FC236}">
                    <a16:creationId xmlns:a16="http://schemas.microsoft.com/office/drawing/2014/main" xmlns="" id="{3B477917-1710-47C8-83D6-786E933BBA9E}"/>
                  </a:ext>
                </a:extLst>
              </p:cNvPr>
              <p:cNvSpPr/>
              <p:nvPr/>
            </p:nvSpPr>
            <p:spPr>
              <a:xfrm>
                <a:off x="4564639" y="4635275"/>
                <a:ext cx="1186529" cy="270623"/>
              </a:xfrm>
              <a:prstGeom prst="rect">
                <a:avLst/>
              </a:prstGeom>
              <a:noFill/>
            </p:spPr>
            <p:txBody>
              <a:bodyPr wrap="square">
                <a:noAutofit/>
              </a:bodyPr>
              <a:lstStyle/>
              <a:p>
                <a:pPr marL="0" marR="0" lvl="0" indent="0" algn="ctr" defTabSz="1219272"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Domain experience</a:t>
                </a:r>
                <a:endPar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9" name="直接箭头连接符 298">
                <a:extLst>
                  <a:ext uri="{FF2B5EF4-FFF2-40B4-BE49-F238E27FC236}">
                    <a16:creationId xmlns:a16="http://schemas.microsoft.com/office/drawing/2014/main" xmlns="" id="{208D2948-4DAB-4304-BD97-AC43310B939C}"/>
                  </a:ext>
                </a:extLst>
              </p:cNvPr>
              <p:cNvCxnSpPr/>
              <p:nvPr/>
            </p:nvCxnSpPr>
            <p:spPr>
              <a:xfrm flipV="1">
                <a:off x="5394692" y="4043598"/>
                <a:ext cx="564779" cy="293791"/>
              </a:xfrm>
              <a:prstGeom prst="straightConnector1">
                <a:avLst/>
              </a:prstGeom>
              <a:grpFill/>
              <a:ln w="9525" cap="flat" cmpd="sng" algn="ctr">
                <a:solidFill>
                  <a:sysClr val="window" lastClr="FFFFFF"/>
                </a:solidFill>
                <a:prstDash val="sysDash"/>
                <a:tailEnd type="triangle"/>
              </a:ln>
              <a:effectLst/>
            </p:spPr>
          </p:cxnSp>
          <p:cxnSp>
            <p:nvCxnSpPr>
              <p:cNvPr id="300" name="直接箭头连接符 299">
                <a:extLst>
                  <a:ext uri="{FF2B5EF4-FFF2-40B4-BE49-F238E27FC236}">
                    <a16:creationId xmlns:a16="http://schemas.microsoft.com/office/drawing/2014/main" xmlns="" id="{60C875EF-1F7A-49C1-9D21-0903353CF046}"/>
                  </a:ext>
                </a:extLst>
              </p:cNvPr>
              <p:cNvCxnSpPr/>
              <p:nvPr/>
            </p:nvCxnSpPr>
            <p:spPr>
              <a:xfrm flipV="1">
                <a:off x="5394692" y="4178093"/>
                <a:ext cx="564779" cy="293791"/>
              </a:xfrm>
              <a:prstGeom prst="straightConnector1">
                <a:avLst/>
              </a:prstGeom>
              <a:grpFill/>
              <a:ln w="9525" cap="flat" cmpd="sng" algn="ctr">
                <a:solidFill>
                  <a:sysClr val="window" lastClr="FFFFFF"/>
                </a:solidFill>
                <a:prstDash val="sysDash"/>
                <a:tailEnd type="triangle"/>
              </a:ln>
              <a:effectLst/>
            </p:spPr>
          </p:cxnSp>
          <p:cxnSp>
            <p:nvCxnSpPr>
              <p:cNvPr id="301" name="直接箭头连接符 300">
                <a:extLst>
                  <a:ext uri="{FF2B5EF4-FFF2-40B4-BE49-F238E27FC236}">
                    <a16:creationId xmlns:a16="http://schemas.microsoft.com/office/drawing/2014/main" xmlns="" id="{18AA7922-18B9-4107-9DC5-EEF5AABB5D1A}"/>
                  </a:ext>
                </a:extLst>
              </p:cNvPr>
              <p:cNvCxnSpPr/>
              <p:nvPr/>
            </p:nvCxnSpPr>
            <p:spPr>
              <a:xfrm flipV="1">
                <a:off x="5394692" y="4312589"/>
                <a:ext cx="564779" cy="293791"/>
              </a:xfrm>
              <a:prstGeom prst="straightConnector1">
                <a:avLst/>
              </a:prstGeom>
              <a:grpFill/>
              <a:ln w="9525" cap="flat" cmpd="sng" algn="ctr">
                <a:solidFill>
                  <a:sysClr val="window" lastClr="FFFFFF"/>
                </a:solidFill>
                <a:prstDash val="sysDash"/>
                <a:tailEnd type="triangle"/>
              </a:ln>
              <a:effectLst/>
            </p:spPr>
          </p:cxnSp>
        </p:grpSp>
        <p:sp>
          <p:nvSpPr>
            <p:cNvPr id="289" name="Freeform 30">
              <a:extLst>
                <a:ext uri="{FF2B5EF4-FFF2-40B4-BE49-F238E27FC236}">
                  <a16:creationId xmlns:a16="http://schemas.microsoft.com/office/drawing/2014/main" xmlns="" id="{78536E28-A234-42BA-BD69-7B47D008D621}"/>
                </a:ext>
              </a:extLst>
            </p:cNvPr>
            <p:cNvSpPr>
              <a:spLocks noEditPoints="1"/>
            </p:cNvSpPr>
            <p:nvPr/>
          </p:nvSpPr>
          <p:spPr bwMode="auto">
            <a:xfrm>
              <a:off x="4876861" y="2635069"/>
              <a:ext cx="291872" cy="355373"/>
            </a:xfrm>
            <a:custGeom>
              <a:avLst/>
              <a:gdLst/>
              <a:ahLst/>
              <a:cxnLst>
                <a:cxn ang="0">
                  <a:pos x="0" y="248"/>
                </a:cxn>
                <a:cxn ang="0">
                  <a:pos x="22" y="404"/>
                </a:cxn>
                <a:cxn ang="0">
                  <a:pos x="194" y="468"/>
                </a:cxn>
                <a:cxn ang="0">
                  <a:pos x="440" y="474"/>
                </a:cxn>
                <a:cxn ang="0">
                  <a:pos x="656" y="404"/>
                </a:cxn>
                <a:cxn ang="0">
                  <a:pos x="680" y="248"/>
                </a:cxn>
                <a:cxn ang="0">
                  <a:pos x="660" y="238"/>
                </a:cxn>
                <a:cxn ang="0">
                  <a:pos x="438" y="312"/>
                </a:cxn>
                <a:cxn ang="0">
                  <a:pos x="196" y="304"/>
                </a:cxn>
                <a:cxn ang="0">
                  <a:pos x="20" y="238"/>
                </a:cxn>
                <a:cxn ang="0">
                  <a:pos x="56" y="364"/>
                </a:cxn>
                <a:cxn ang="0">
                  <a:pos x="70" y="316"/>
                </a:cxn>
                <a:cxn ang="0">
                  <a:pos x="94" y="336"/>
                </a:cxn>
                <a:cxn ang="0">
                  <a:pos x="80" y="384"/>
                </a:cxn>
                <a:cxn ang="0">
                  <a:pos x="412" y="270"/>
                </a:cxn>
                <a:cxn ang="0">
                  <a:pos x="584" y="230"/>
                </a:cxn>
                <a:cxn ang="0">
                  <a:pos x="674" y="162"/>
                </a:cxn>
                <a:cxn ang="0">
                  <a:pos x="666" y="100"/>
                </a:cxn>
                <a:cxn ang="0">
                  <a:pos x="562" y="34"/>
                </a:cxn>
                <a:cxn ang="0">
                  <a:pos x="376" y="0"/>
                </a:cxn>
                <a:cxn ang="0">
                  <a:pos x="202" y="12"/>
                </a:cxn>
                <a:cxn ang="0">
                  <a:pos x="54" y="64"/>
                </a:cxn>
                <a:cxn ang="0">
                  <a:pos x="0" y="138"/>
                </a:cxn>
                <a:cxn ang="0">
                  <a:pos x="38" y="198"/>
                </a:cxn>
                <a:cxn ang="0">
                  <a:pos x="172" y="256"/>
                </a:cxn>
                <a:cxn ang="0">
                  <a:pos x="340" y="274"/>
                </a:cxn>
                <a:cxn ang="0">
                  <a:pos x="2" y="470"/>
                </a:cxn>
                <a:cxn ang="0">
                  <a:pos x="24" y="608"/>
                </a:cxn>
                <a:cxn ang="0">
                  <a:pos x="196" y="670"/>
                </a:cxn>
                <a:cxn ang="0">
                  <a:pos x="440" y="678"/>
                </a:cxn>
                <a:cxn ang="0">
                  <a:pos x="654" y="608"/>
                </a:cxn>
                <a:cxn ang="0">
                  <a:pos x="676" y="470"/>
                </a:cxn>
                <a:cxn ang="0">
                  <a:pos x="654" y="456"/>
                </a:cxn>
                <a:cxn ang="0">
                  <a:pos x="432" y="518"/>
                </a:cxn>
                <a:cxn ang="0">
                  <a:pos x="204" y="512"/>
                </a:cxn>
                <a:cxn ang="0">
                  <a:pos x="24" y="456"/>
                </a:cxn>
                <a:cxn ang="0">
                  <a:pos x="58" y="566"/>
                </a:cxn>
                <a:cxn ang="0">
                  <a:pos x="72" y="518"/>
                </a:cxn>
                <a:cxn ang="0">
                  <a:pos x="96" y="538"/>
                </a:cxn>
                <a:cxn ang="0">
                  <a:pos x="82" y="586"/>
                </a:cxn>
                <a:cxn ang="0">
                  <a:pos x="12" y="660"/>
                </a:cxn>
                <a:cxn ang="0">
                  <a:pos x="12" y="792"/>
                </a:cxn>
                <a:cxn ang="0">
                  <a:pos x="116" y="852"/>
                </a:cxn>
                <a:cxn ang="0">
                  <a:pos x="340" y="884"/>
                </a:cxn>
                <a:cxn ang="0">
                  <a:pos x="598" y="840"/>
                </a:cxn>
                <a:cxn ang="0">
                  <a:pos x="672" y="780"/>
                </a:cxn>
                <a:cxn ang="0">
                  <a:pos x="660" y="658"/>
                </a:cxn>
                <a:cxn ang="0">
                  <a:pos x="516" y="708"/>
                </a:cxn>
                <a:cxn ang="0">
                  <a:pos x="292" y="724"/>
                </a:cxn>
                <a:cxn ang="0">
                  <a:pos x="56" y="674"/>
                </a:cxn>
                <a:cxn ang="0">
                  <a:pos x="70" y="784"/>
                </a:cxn>
                <a:cxn ang="0">
                  <a:pos x="64" y="728"/>
                </a:cxn>
                <a:cxn ang="0">
                  <a:pos x="86" y="720"/>
                </a:cxn>
                <a:cxn ang="0">
                  <a:pos x="94" y="776"/>
                </a:cxn>
              </a:cxnLst>
              <a:rect l="0" t="0" r="r" b="b"/>
              <a:pathLst>
                <a:path w="680" h="884">
                  <a:moveTo>
                    <a:pt x="20" y="238"/>
                  </a:moveTo>
                  <a:lnTo>
                    <a:pt x="20" y="238"/>
                  </a:lnTo>
                  <a:lnTo>
                    <a:pt x="14" y="234"/>
                  </a:lnTo>
                  <a:lnTo>
                    <a:pt x="6" y="236"/>
                  </a:lnTo>
                  <a:lnTo>
                    <a:pt x="2" y="242"/>
                  </a:lnTo>
                  <a:lnTo>
                    <a:pt x="0" y="248"/>
                  </a:lnTo>
                  <a:lnTo>
                    <a:pt x="2" y="362"/>
                  </a:lnTo>
                  <a:lnTo>
                    <a:pt x="2" y="362"/>
                  </a:lnTo>
                  <a:lnTo>
                    <a:pt x="2" y="374"/>
                  </a:lnTo>
                  <a:lnTo>
                    <a:pt x="6" y="386"/>
                  </a:lnTo>
                  <a:lnTo>
                    <a:pt x="14" y="396"/>
                  </a:lnTo>
                  <a:lnTo>
                    <a:pt x="22" y="404"/>
                  </a:lnTo>
                  <a:lnTo>
                    <a:pt x="22" y="404"/>
                  </a:lnTo>
                  <a:lnTo>
                    <a:pt x="48" y="420"/>
                  </a:lnTo>
                  <a:lnTo>
                    <a:pt x="80" y="434"/>
                  </a:lnTo>
                  <a:lnTo>
                    <a:pt x="114" y="448"/>
                  </a:lnTo>
                  <a:lnTo>
                    <a:pt x="152" y="458"/>
                  </a:lnTo>
                  <a:lnTo>
                    <a:pt x="194" y="468"/>
                  </a:lnTo>
                  <a:lnTo>
                    <a:pt x="240" y="474"/>
                  </a:lnTo>
                  <a:lnTo>
                    <a:pt x="288" y="478"/>
                  </a:lnTo>
                  <a:lnTo>
                    <a:pt x="340" y="480"/>
                  </a:lnTo>
                  <a:lnTo>
                    <a:pt x="340" y="480"/>
                  </a:lnTo>
                  <a:lnTo>
                    <a:pt x="392" y="478"/>
                  </a:lnTo>
                  <a:lnTo>
                    <a:pt x="440" y="474"/>
                  </a:lnTo>
                  <a:lnTo>
                    <a:pt x="486" y="468"/>
                  </a:lnTo>
                  <a:lnTo>
                    <a:pt x="528" y="458"/>
                  </a:lnTo>
                  <a:lnTo>
                    <a:pt x="566" y="448"/>
                  </a:lnTo>
                  <a:lnTo>
                    <a:pt x="600" y="434"/>
                  </a:lnTo>
                  <a:lnTo>
                    <a:pt x="630" y="420"/>
                  </a:lnTo>
                  <a:lnTo>
                    <a:pt x="656" y="404"/>
                  </a:lnTo>
                  <a:lnTo>
                    <a:pt x="656" y="404"/>
                  </a:lnTo>
                  <a:lnTo>
                    <a:pt x="666" y="396"/>
                  </a:lnTo>
                  <a:lnTo>
                    <a:pt x="672" y="386"/>
                  </a:lnTo>
                  <a:lnTo>
                    <a:pt x="676" y="374"/>
                  </a:lnTo>
                  <a:lnTo>
                    <a:pt x="678" y="362"/>
                  </a:lnTo>
                  <a:lnTo>
                    <a:pt x="680" y="248"/>
                  </a:lnTo>
                  <a:lnTo>
                    <a:pt x="680" y="248"/>
                  </a:lnTo>
                  <a:lnTo>
                    <a:pt x="678" y="242"/>
                  </a:lnTo>
                  <a:lnTo>
                    <a:pt x="672" y="236"/>
                  </a:lnTo>
                  <a:lnTo>
                    <a:pt x="666" y="234"/>
                  </a:lnTo>
                  <a:lnTo>
                    <a:pt x="660" y="238"/>
                  </a:lnTo>
                  <a:lnTo>
                    <a:pt x="660" y="238"/>
                  </a:lnTo>
                  <a:lnTo>
                    <a:pt x="632" y="254"/>
                  </a:lnTo>
                  <a:lnTo>
                    <a:pt x="600" y="270"/>
                  </a:lnTo>
                  <a:lnTo>
                    <a:pt x="564" y="284"/>
                  </a:lnTo>
                  <a:lnTo>
                    <a:pt x="526" y="296"/>
                  </a:lnTo>
                  <a:lnTo>
                    <a:pt x="482" y="304"/>
                  </a:lnTo>
                  <a:lnTo>
                    <a:pt x="438" y="312"/>
                  </a:lnTo>
                  <a:lnTo>
                    <a:pt x="390" y="316"/>
                  </a:lnTo>
                  <a:lnTo>
                    <a:pt x="340" y="318"/>
                  </a:lnTo>
                  <a:lnTo>
                    <a:pt x="340" y="318"/>
                  </a:lnTo>
                  <a:lnTo>
                    <a:pt x="290" y="316"/>
                  </a:lnTo>
                  <a:lnTo>
                    <a:pt x="242" y="312"/>
                  </a:lnTo>
                  <a:lnTo>
                    <a:pt x="196" y="304"/>
                  </a:lnTo>
                  <a:lnTo>
                    <a:pt x="154" y="296"/>
                  </a:lnTo>
                  <a:lnTo>
                    <a:pt x="116" y="284"/>
                  </a:lnTo>
                  <a:lnTo>
                    <a:pt x="80" y="270"/>
                  </a:lnTo>
                  <a:lnTo>
                    <a:pt x="48" y="254"/>
                  </a:lnTo>
                  <a:lnTo>
                    <a:pt x="20" y="238"/>
                  </a:lnTo>
                  <a:lnTo>
                    <a:pt x="20" y="238"/>
                  </a:lnTo>
                  <a:close/>
                  <a:moveTo>
                    <a:pt x="76" y="386"/>
                  </a:moveTo>
                  <a:lnTo>
                    <a:pt x="76" y="386"/>
                  </a:lnTo>
                  <a:lnTo>
                    <a:pt x="72" y="384"/>
                  </a:lnTo>
                  <a:lnTo>
                    <a:pt x="68" y="382"/>
                  </a:lnTo>
                  <a:lnTo>
                    <a:pt x="60" y="374"/>
                  </a:lnTo>
                  <a:lnTo>
                    <a:pt x="56" y="364"/>
                  </a:lnTo>
                  <a:lnTo>
                    <a:pt x="54" y="350"/>
                  </a:lnTo>
                  <a:lnTo>
                    <a:pt x="54" y="350"/>
                  </a:lnTo>
                  <a:lnTo>
                    <a:pt x="56" y="336"/>
                  </a:lnTo>
                  <a:lnTo>
                    <a:pt x="60" y="326"/>
                  </a:lnTo>
                  <a:lnTo>
                    <a:pt x="66" y="318"/>
                  </a:lnTo>
                  <a:lnTo>
                    <a:pt x="70" y="316"/>
                  </a:lnTo>
                  <a:lnTo>
                    <a:pt x="74" y="316"/>
                  </a:lnTo>
                  <a:lnTo>
                    <a:pt x="74" y="316"/>
                  </a:lnTo>
                  <a:lnTo>
                    <a:pt x="80" y="316"/>
                  </a:lnTo>
                  <a:lnTo>
                    <a:pt x="84" y="318"/>
                  </a:lnTo>
                  <a:lnTo>
                    <a:pt x="90" y="326"/>
                  </a:lnTo>
                  <a:lnTo>
                    <a:pt x="94" y="336"/>
                  </a:lnTo>
                  <a:lnTo>
                    <a:pt x="96" y="350"/>
                  </a:lnTo>
                  <a:lnTo>
                    <a:pt x="96" y="350"/>
                  </a:lnTo>
                  <a:lnTo>
                    <a:pt x="94" y="364"/>
                  </a:lnTo>
                  <a:lnTo>
                    <a:pt x="90" y="374"/>
                  </a:lnTo>
                  <a:lnTo>
                    <a:pt x="84" y="382"/>
                  </a:lnTo>
                  <a:lnTo>
                    <a:pt x="80" y="384"/>
                  </a:lnTo>
                  <a:lnTo>
                    <a:pt x="76" y="386"/>
                  </a:lnTo>
                  <a:lnTo>
                    <a:pt x="76" y="386"/>
                  </a:lnTo>
                  <a:close/>
                  <a:moveTo>
                    <a:pt x="340" y="274"/>
                  </a:moveTo>
                  <a:lnTo>
                    <a:pt x="340" y="274"/>
                  </a:lnTo>
                  <a:lnTo>
                    <a:pt x="376" y="274"/>
                  </a:lnTo>
                  <a:lnTo>
                    <a:pt x="412" y="270"/>
                  </a:lnTo>
                  <a:lnTo>
                    <a:pt x="446" y="266"/>
                  </a:lnTo>
                  <a:lnTo>
                    <a:pt x="478" y="262"/>
                  </a:lnTo>
                  <a:lnTo>
                    <a:pt x="508" y="256"/>
                  </a:lnTo>
                  <a:lnTo>
                    <a:pt x="536" y="248"/>
                  </a:lnTo>
                  <a:lnTo>
                    <a:pt x="562" y="240"/>
                  </a:lnTo>
                  <a:lnTo>
                    <a:pt x="584" y="230"/>
                  </a:lnTo>
                  <a:lnTo>
                    <a:pt x="606" y="220"/>
                  </a:lnTo>
                  <a:lnTo>
                    <a:pt x="624" y="208"/>
                  </a:lnTo>
                  <a:lnTo>
                    <a:pt x="642" y="198"/>
                  </a:lnTo>
                  <a:lnTo>
                    <a:pt x="654" y="186"/>
                  </a:lnTo>
                  <a:lnTo>
                    <a:pt x="666" y="174"/>
                  </a:lnTo>
                  <a:lnTo>
                    <a:pt x="674" y="162"/>
                  </a:lnTo>
                  <a:lnTo>
                    <a:pt x="678" y="150"/>
                  </a:lnTo>
                  <a:lnTo>
                    <a:pt x="680" y="138"/>
                  </a:lnTo>
                  <a:lnTo>
                    <a:pt x="680" y="138"/>
                  </a:lnTo>
                  <a:lnTo>
                    <a:pt x="678" y="124"/>
                  </a:lnTo>
                  <a:lnTo>
                    <a:pt x="674" y="112"/>
                  </a:lnTo>
                  <a:lnTo>
                    <a:pt x="666" y="100"/>
                  </a:lnTo>
                  <a:lnTo>
                    <a:pt x="656" y="88"/>
                  </a:lnTo>
                  <a:lnTo>
                    <a:pt x="642" y="76"/>
                  </a:lnTo>
                  <a:lnTo>
                    <a:pt x="626" y="64"/>
                  </a:lnTo>
                  <a:lnTo>
                    <a:pt x="608" y="54"/>
                  </a:lnTo>
                  <a:lnTo>
                    <a:pt x="586" y="44"/>
                  </a:lnTo>
                  <a:lnTo>
                    <a:pt x="562" y="34"/>
                  </a:lnTo>
                  <a:lnTo>
                    <a:pt x="536" y="26"/>
                  </a:lnTo>
                  <a:lnTo>
                    <a:pt x="508" y="18"/>
                  </a:lnTo>
                  <a:lnTo>
                    <a:pt x="478" y="12"/>
                  </a:lnTo>
                  <a:lnTo>
                    <a:pt x="446" y="6"/>
                  </a:lnTo>
                  <a:lnTo>
                    <a:pt x="412" y="2"/>
                  </a:lnTo>
                  <a:lnTo>
                    <a:pt x="376" y="0"/>
                  </a:lnTo>
                  <a:lnTo>
                    <a:pt x="340" y="0"/>
                  </a:lnTo>
                  <a:lnTo>
                    <a:pt x="340" y="0"/>
                  </a:lnTo>
                  <a:lnTo>
                    <a:pt x="302" y="0"/>
                  </a:lnTo>
                  <a:lnTo>
                    <a:pt x="268" y="2"/>
                  </a:lnTo>
                  <a:lnTo>
                    <a:pt x="234" y="6"/>
                  </a:lnTo>
                  <a:lnTo>
                    <a:pt x="202" y="12"/>
                  </a:lnTo>
                  <a:lnTo>
                    <a:pt x="172" y="18"/>
                  </a:lnTo>
                  <a:lnTo>
                    <a:pt x="144" y="26"/>
                  </a:lnTo>
                  <a:lnTo>
                    <a:pt x="118" y="34"/>
                  </a:lnTo>
                  <a:lnTo>
                    <a:pt x="94" y="44"/>
                  </a:lnTo>
                  <a:lnTo>
                    <a:pt x="72" y="54"/>
                  </a:lnTo>
                  <a:lnTo>
                    <a:pt x="54" y="64"/>
                  </a:lnTo>
                  <a:lnTo>
                    <a:pt x="38" y="76"/>
                  </a:lnTo>
                  <a:lnTo>
                    <a:pt x="24" y="88"/>
                  </a:lnTo>
                  <a:lnTo>
                    <a:pt x="14" y="100"/>
                  </a:lnTo>
                  <a:lnTo>
                    <a:pt x="6" y="112"/>
                  </a:lnTo>
                  <a:lnTo>
                    <a:pt x="0" y="124"/>
                  </a:lnTo>
                  <a:lnTo>
                    <a:pt x="0" y="138"/>
                  </a:lnTo>
                  <a:lnTo>
                    <a:pt x="0" y="138"/>
                  </a:lnTo>
                  <a:lnTo>
                    <a:pt x="0" y="150"/>
                  </a:lnTo>
                  <a:lnTo>
                    <a:pt x="6" y="162"/>
                  </a:lnTo>
                  <a:lnTo>
                    <a:pt x="14" y="174"/>
                  </a:lnTo>
                  <a:lnTo>
                    <a:pt x="24" y="186"/>
                  </a:lnTo>
                  <a:lnTo>
                    <a:pt x="38" y="198"/>
                  </a:lnTo>
                  <a:lnTo>
                    <a:pt x="54" y="208"/>
                  </a:lnTo>
                  <a:lnTo>
                    <a:pt x="74" y="220"/>
                  </a:lnTo>
                  <a:lnTo>
                    <a:pt x="94" y="230"/>
                  </a:lnTo>
                  <a:lnTo>
                    <a:pt x="118" y="240"/>
                  </a:lnTo>
                  <a:lnTo>
                    <a:pt x="144" y="248"/>
                  </a:lnTo>
                  <a:lnTo>
                    <a:pt x="172" y="256"/>
                  </a:lnTo>
                  <a:lnTo>
                    <a:pt x="202" y="262"/>
                  </a:lnTo>
                  <a:lnTo>
                    <a:pt x="234" y="266"/>
                  </a:lnTo>
                  <a:lnTo>
                    <a:pt x="268" y="270"/>
                  </a:lnTo>
                  <a:lnTo>
                    <a:pt x="302" y="274"/>
                  </a:lnTo>
                  <a:lnTo>
                    <a:pt x="340" y="274"/>
                  </a:lnTo>
                  <a:lnTo>
                    <a:pt x="340" y="274"/>
                  </a:lnTo>
                  <a:close/>
                  <a:moveTo>
                    <a:pt x="24" y="456"/>
                  </a:moveTo>
                  <a:lnTo>
                    <a:pt x="24" y="456"/>
                  </a:lnTo>
                  <a:lnTo>
                    <a:pt x="16" y="454"/>
                  </a:lnTo>
                  <a:lnTo>
                    <a:pt x="10" y="456"/>
                  </a:lnTo>
                  <a:lnTo>
                    <a:pt x="4" y="462"/>
                  </a:lnTo>
                  <a:lnTo>
                    <a:pt x="2" y="470"/>
                  </a:lnTo>
                  <a:lnTo>
                    <a:pt x="4" y="566"/>
                  </a:lnTo>
                  <a:lnTo>
                    <a:pt x="4" y="566"/>
                  </a:lnTo>
                  <a:lnTo>
                    <a:pt x="6" y="578"/>
                  </a:lnTo>
                  <a:lnTo>
                    <a:pt x="10" y="590"/>
                  </a:lnTo>
                  <a:lnTo>
                    <a:pt x="16" y="600"/>
                  </a:lnTo>
                  <a:lnTo>
                    <a:pt x="24" y="608"/>
                  </a:lnTo>
                  <a:lnTo>
                    <a:pt x="24" y="608"/>
                  </a:lnTo>
                  <a:lnTo>
                    <a:pt x="50" y="624"/>
                  </a:lnTo>
                  <a:lnTo>
                    <a:pt x="80" y="638"/>
                  </a:lnTo>
                  <a:lnTo>
                    <a:pt x="116" y="650"/>
                  </a:lnTo>
                  <a:lnTo>
                    <a:pt x="154" y="662"/>
                  </a:lnTo>
                  <a:lnTo>
                    <a:pt x="196" y="670"/>
                  </a:lnTo>
                  <a:lnTo>
                    <a:pt x="240" y="678"/>
                  </a:lnTo>
                  <a:lnTo>
                    <a:pt x="288" y="682"/>
                  </a:lnTo>
                  <a:lnTo>
                    <a:pt x="340" y="682"/>
                  </a:lnTo>
                  <a:lnTo>
                    <a:pt x="340" y="682"/>
                  </a:lnTo>
                  <a:lnTo>
                    <a:pt x="390" y="682"/>
                  </a:lnTo>
                  <a:lnTo>
                    <a:pt x="440" y="678"/>
                  </a:lnTo>
                  <a:lnTo>
                    <a:pt x="484" y="670"/>
                  </a:lnTo>
                  <a:lnTo>
                    <a:pt x="526" y="662"/>
                  </a:lnTo>
                  <a:lnTo>
                    <a:pt x="564" y="650"/>
                  </a:lnTo>
                  <a:lnTo>
                    <a:pt x="598" y="638"/>
                  </a:lnTo>
                  <a:lnTo>
                    <a:pt x="628" y="624"/>
                  </a:lnTo>
                  <a:lnTo>
                    <a:pt x="654" y="608"/>
                  </a:lnTo>
                  <a:lnTo>
                    <a:pt x="654" y="608"/>
                  </a:lnTo>
                  <a:lnTo>
                    <a:pt x="664" y="600"/>
                  </a:lnTo>
                  <a:lnTo>
                    <a:pt x="670" y="590"/>
                  </a:lnTo>
                  <a:lnTo>
                    <a:pt x="674" y="578"/>
                  </a:lnTo>
                  <a:lnTo>
                    <a:pt x="676" y="566"/>
                  </a:lnTo>
                  <a:lnTo>
                    <a:pt x="676" y="470"/>
                  </a:lnTo>
                  <a:lnTo>
                    <a:pt x="676" y="470"/>
                  </a:lnTo>
                  <a:lnTo>
                    <a:pt x="674" y="462"/>
                  </a:lnTo>
                  <a:lnTo>
                    <a:pt x="670" y="456"/>
                  </a:lnTo>
                  <a:lnTo>
                    <a:pt x="662" y="454"/>
                  </a:lnTo>
                  <a:lnTo>
                    <a:pt x="654" y="456"/>
                  </a:lnTo>
                  <a:lnTo>
                    <a:pt x="654" y="456"/>
                  </a:lnTo>
                  <a:lnTo>
                    <a:pt x="624" y="470"/>
                  </a:lnTo>
                  <a:lnTo>
                    <a:pt x="592" y="484"/>
                  </a:lnTo>
                  <a:lnTo>
                    <a:pt x="556" y="496"/>
                  </a:lnTo>
                  <a:lnTo>
                    <a:pt x="516" y="504"/>
                  </a:lnTo>
                  <a:lnTo>
                    <a:pt x="476" y="512"/>
                  </a:lnTo>
                  <a:lnTo>
                    <a:pt x="432" y="518"/>
                  </a:lnTo>
                  <a:lnTo>
                    <a:pt x="386" y="522"/>
                  </a:lnTo>
                  <a:lnTo>
                    <a:pt x="340" y="522"/>
                  </a:lnTo>
                  <a:lnTo>
                    <a:pt x="340" y="522"/>
                  </a:lnTo>
                  <a:lnTo>
                    <a:pt x="292" y="522"/>
                  </a:lnTo>
                  <a:lnTo>
                    <a:pt x="248" y="518"/>
                  </a:lnTo>
                  <a:lnTo>
                    <a:pt x="204" y="512"/>
                  </a:lnTo>
                  <a:lnTo>
                    <a:pt x="162" y="504"/>
                  </a:lnTo>
                  <a:lnTo>
                    <a:pt x="124" y="496"/>
                  </a:lnTo>
                  <a:lnTo>
                    <a:pt x="88" y="484"/>
                  </a:lnTo>
                  <a:lnTo>
                    <a:pt x="54" y="470"/>
                  </a:lnTo>
                  <a:lnTo>
                    <a:pt x="24" y="456"/>
                  </a:lnTo>
                  <a:lnTo>
                    <a:pt x="24" y="456"/>
                  </a:lnTo>
                  <a:close/>
                  <a:moveTo>
                    <a:pt x="78" y="586"/>
                  </a:moveTo>
                  <a:lnTo>
                    <a:pt x="78" y="586"/>
                  </a:lnTo>
                  <a:lnTo>
                    <a:pt x="72" y="586"/>
                  </a:lnTo>
                  <a:lnTo>
                    <a:pt x="68" y="584"/>
                  </a:lnTo>
                  <a:lnTo>
                    <a:pt x="62" y="576"/>
                  </a:lnTo>
                  <a:lnTo>
                    <a:pt x="58" y="566"/>
                  </a:lnTo>
                  <a:lnTo>
                    <a:pt x="56" y="552"/>
                  </a:lnTo>
                  <a:lnTo>
                    <a:pt x="56" y="552"/>
                  </a:lnTo>
                  <a:lnTo>
                    <a:pt x="58" y="538"/>
                  </a:lnTo>
                  <a:lnTo>
                    <a:pt x="62" y="528"/>
                  </a:lnTo>
                  <a:lnTo>
                    <a:pt x="68" y="520"/>
                  </a:lnTo>
                  <a:lnTo>
                    <a:pt x="72" y="518"/>
                  </a:lnTo>
                  <a:lnTo>
                    <a:pt x="76" y="518"/>
                  </a:lnTo>
                  <a:lnTo>
                    <a:pt x="76" y="518"/>
                  </a:lnTo>
                  <a:lnTo>
                    <a:pt x="80" y="518"/>
                  </a:lnTo>
                  <a:lnTo>
                    <a:pt x="84" y="520"/>
                  </a:lnTo>
                  <a:lnTo>
                    <a:pt x="92" y="528"/>
                  </a:lnTo>
                  <a:lnTo>
                    <a:pt x="96" y="538"/>
                  </a:lnTo>
                  <a:lnTo>
                    <a:pt x="98" y="552"/>
                  </a:lnTo>
                  <a:lnTo>
                    <a:pt x="98" y="552"/>
                  </a:lnTo>
                  <a:lnTo>
                    <a:pt x="96" y="566"/>
                  </a:lnTo>
                  <a:lnTo>
                    <a:pt x="92" y="576"/>
                  </a:lnTo>
                  <a:lnTo>
                    <a:pt x="86" y="584"/>
                  </a:lnTo>
                  <a:lnTo>
                    <a:pt x="82" y="586"/>
                  </a:lnTo>
                  <a:lnTo>
                    <a:pt x="78" y="586"/>
                  </a:lnTo>
                  <a:lnTo>
                    <a:pt x="78" y="586"/>
                  </a:lnTo>
                  <a:close/>
                  <a:moveTo>
                    <a:pt x="26" y="660"/>
                  </a:moveTo>
                  <a:lnTo>
                    <a:pt x="26" y="660"/>
                  </a:lnTo>
                  <a:lnTo>
                    <a:pt x="18" y="658"/>
                  </a:lnTo>
                  <a:lnTo>
                    <a:pt x="12" y="660"/>
                  </a:lnTo>
                  <a:lnTo>
                    <a:pt x="6" y="666"/>
                  </a:lnTo>
                  <a:lnTo>
                    <a:pt x="4" y="672"/>
                  </a:lnTo>
                  <a:lnTo>
                    <a:pt x="6" y="768"/>
                  </a:lnTo>
                  <a:lnTo>
                    <a:pt x="6" y="768"/>
                  </a:lnTo>
                  <a:lnTo>
                    <a:pt x="8" y="780"/>
                  </a:lnTo>
                  <a:lnTo>
                    <a:pt x="12" y="792"/>
                  </a:lnTo>
                  <a:lnTo>
                    <a:pt x="18" y="802"/>
                  </a:lnTo>
                  <a:lnTo>
                    <a:pt x="26" y="810"/>
                  </a:lnTo>
                  <a:lnTo>
                    <a:pt x="26" y="810"/>
                  </a:lnTo>
                  <a:lnTo>
                    <a:pt x="52" y="826"/>
                  </a:lnTo>
                  <a:lnTo>
                    <a:pt x="82" y="840"/>
                  </a:lnTo>
                  <a:lnTo>
                    <a:pt x="116" y="852"/>
                  </a:lnTo>
                  <a:lnTo>
                    <a:pt x="154" y="862"/>
                  </a:lnTo>
                  <a:lnTo>
                    <a:pt x="196" y="872"/>
                  </a:lnTo>
                  <a:lnTo>
                    <a:pt x="242" y="878"/>
                  </a:lnTo>
                  <a:lnTo>
                    <a:pt x="288" y="882"/>
                  </a:lnTo>
                  <a:lnTo>
                    <a:pt x="340" y="884"/>
                  </a:lnTo>
                  <a:lnTo>
                    <a:pt x="340" y="884"/>
                  </a:lnTo>
                  <a:lnTo>
                    <a:pt x="390" y="882"/>
                  </a:lnTo>
                  <a:lnTo>
                    <a:pt x="438" y="878"/>
                  </a:lnTo>
                  <a:lnTo>
                    <a:pt x="484" y="872"/>
                  </a:lnTo>
                  <a:lnTo>
                    <a:pt x="524" y="862"/>
                  </a:lnTo>
                  <a:lnTo>
                    <a:pt x="562" y="852"/>
                  </a:lnTo>
                  <a:lnTo>
                    <a:pt x="598" y="840"/>
                  </a:lnTo>
                  <a:lnTo>
                    <a:pt x="628" y="826"/>
                  </a:lnTo>
                  <a:lnTo>
                    <a:pt x="652" y="810"/>
                  </a:lnTo>
                  <a:lnTo>
                    <a:pt x="652" y="810"/>
                  </a:lnTo>
                  <a:lnTo>
                    <a:pt x="662" y="802"/>
                  </a:lnTo>
                  <a:lnTo>
                    <a:pt x="668" y="792"/>
                  </a:lnTo>
                  <a:lnTo>
                    <a:pt x="672" y="780"/>
                  </a:lnTo>
                  <a:lnTo>
                    <a:pt x="674" y="768"/>
                  </a:lnTo>
                  <a:lnTo>
                    <a:pt x="674" y="672"/>
                  </a:lnTo>
                  <a:lnTo>
                    <a:pt x="674" y="672"/>
                  </a:lnTo>
                  <a:lnTo>
                    <a:pt x="672" y="666"/>
                  </a:lnTo>
                  <a:lnTo>
                    <a:pt x="668" y="660"/>
                  </a:lnTo>
                  <a:lnTo>
                    <a:pt x="660" y="658"/>
                  </a:lnTo>
                  <a:lnTo>
                    <a:pt x="652" y="660"/>
                  </a:lnTo>
                  <a:lnTo>
                    <a:pt x="652" y="660"/>
                  </a:lnTo>
                  <a:lnTo>
                    <a:pt x="624" y="674"/>
                  </a:lnTo>
                  <a:lnTo>
                    <a:pt x="590" y="686"/>
                  </a:lnTo>
                  <a:lnTo>
                    <a:pt x="554" y="698"/>
                  </a:lnTo>
                  <a:lnTo>
                    <a:pt x="516" y="708"/>
                  </a:lnTo>
                  <a:lnTo>
                    <a:pt x="474" y="716"/>
                  </a:lnTo>
                  <a:lnTo>
                    <a:pt x="432" y="720"/>
                  </a:lnTo>
                  <a:lnTo>
                    <a:pt x="386" y="724"/>
                  </a:lnTo>
                  <a:lnTo>
                    <a:pt x="340" y="726"/>
                  </a:lnTo>
                  <a:lnTo>
                    <a:pt x="340" y="726"/>
                  </a:lnTo>
                  <a:lnTo>
                    <a:pt x="292" y="724"/>
                  </a:lnTo>
                  <a:lnTo>
                    <a:pt x="248" y="720"/>
                  </a:lnTo>
                  <a:lnTo>
                    <a:pt x="204" y="716"/>
                  </a:lnTo>
                  <a:lnTo>
                    <a:pt x="164" y="708"/>
                  </a:lnTo>
                  <a:lnTo>
                    <a:pt x="126" y="698"/>
                  </a:lnTo>
                  <a:lnTo>
                    <a:pt x="90" y="686"/>
                  </a:lnTo>
                  <a:lnTo>
                    <a:pt x="56" y="674"/>
                  </a:lnTo>
                  <a:lnTo>
                    <a:pt x="26" y="660"/>
                  </a:lnTo>
                  <a:lnTo>
                    <a:pt x="26" y="660"/>
                  </a:lnTo>
                  <a:close/>
                  <a:moveTo>
                    <a:pt x="78" y="786"/>
                  </a:moveTo>
                  <a:lnTo>
                    <a:pt x="78" y="786"/>
                  </a:lnTo>
                  <a:lnTo>
                    <a:pt x="74" y="786"/>
                  </a:lnTo>
                  <a:lnTo>
                    <a:pt x="70" y="784"/>
                  </a:lnTo>
                  <a:lnTo>
                    <a:pt x="64" y="776"/>
                  </a:lnTo>
                  <a:lnTo>
                    <a:pt x="60" y="766"/>
                  </a:lnTo>
                  <a:lnTo>
                    <a:pt x="58" y="752"/>
                  </a:lnTo>
                  <a:lnTo>
                    <a:pt x="58" y="752"/>
                  </a:lnTo>
                  <a:lnTo>
                    <a:pt x="58" y="738"/>
                  </a:lnTo>
                  <a:lnTo>
                    <a:pt x="64" y="728"/>
                  </a:lnTo>
                  <a:lnTo>
                    <a:pt x="70" y="720"/>
                  </a:lnTo>
                  <a:lnTo>
                    <a:pt x="74" y="718"/>
                  </a:lnTo>
                  <a:lnTo>
                    <a:pt x="78" y="718"/>
                  </a:lnTo>
                  <a:lnTo>
                    <a:pt x="78" y="718"/>
                  </a:lnTo>
                  <a:lnTo>
                    <a:pt x="82" y="718"/>
                  </a:lnTo>
                  <a:lnTo>
                    <a:pt x="86" y="720"/>
                  </a:lnTo>
                  <a:lnTo>
                    <a:pt x="94" y="728"/>
                  </a:lnTo>
                  <a:lnTo>
                    <a:pt x="98" y="738"/>
                  </a:lnTo>
                  <a:lnTo>
                    <a:pt x="100" y="752"/>
                  </a:lnTo>
                  <a:lnTo>
                    <a:pt x="100" y="752"/>
                  </a:lnTo>
                  <a:lnTo>
                    <a:pt x="98" y="766"/>
                  </a:lnTo>
                  <a:lnTo>
                    <a:pt x="94" y="776"/>
                  </a:lnTo>
                  <a:lnTo>
                    <a:pt x="86" y="784"/>
                  </a:lnTo>
                  <a:lnTo>
                    <a:pt x="82" y="786"/>
                  </a:lnTo>
                  <a:lnTo>
                    <a:pt x="78" y="786"/>
                  </a:lnTo>
                  <a:lnTo>
                    <a:pt x="78" y="78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Freeform 173">
              <a:extLst>
                <a:ext uri="{FF2B5EF4-FFF2-40B4-BE49-F238E27FC236}">
                  <a16:creationId xmlns:a16="http://schemas.microsoft.com/office/drawing/2014/main" xmlns="" id="{F179921D-7D42-4397-9A27-B5028A2CA0E6}"/>
                </a:ext>
              </a:extLst>
            </p:cNvPr>
            <p:cNvSpPr>
              <a:spLocks noEditPoints="1"/>
            </p:cNvSpPr>
            <p:nvPr/>
          </p:nvSpPr>
          <p:spPr bwMode="auto">
            <a:xfrm>
              <a:off x="5198227" y="2664507"/>
              <a:ext cx="393807" cy="321821"/>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5" name="组合 29">
            <a:extLst>
              <a:ext uri="{FF2B5EF4-FFF2-40B4-BE49-F238E27FC236}">
                <a16:creationId xmlns="" xmlns:a16="http://schemas.microsoft.com/office/drawing/2014/main" id="{F3369129-1156-497B-A071-9A1AFFCB32A0}"/>
              </a:ext>
            </a:extLst>
          </p:cNvPr>
          <p:cNvGrpSpPr>
            <a:grpSpLocks/>
          </p:cNvGrpSpPr>
          <p:nvPr/>
        </p:nvGrpSpPr>
        <p:grpSpPr bwMode="auto">
          <a:xfrm>
            <a:off x="712238" y="5763895"/>
            <a:ext cx="10638840" cy="572286"/>
            <a:chOff x="437763" y="3816249"/>
            <a:chExt cx="8164900" cy="520901"/>
          </a:xfrm>
        </p:grpSpPr>
        <p:sp>
          <p:nvSpPr>
            <p:cNvPr id="376" name="Freeform 30">
              <a:extLst>
                <a:ext uri="{FF2B5EF4-FFF2-40B4-BE49-F238E27FC236}">
                  <a16:creationId xmlns="" xmlns:a16="http://schemas.microsoft.com/office/drawing/2014/main" id="{24FD7902-E977-4460-AA20-D1F15376C5DB}"/>
                </a:ext>
              </a:extLst>
            </p:cNvPr>
            <p:cNvSpPr/>
            <p:nvPr/>
          </p:nvSpPr>
          <p:spPr bwMode="auto">
            <a:xfrm>
              <a:off x="437763" y="3816249"/>
              <a:ext cx="8164900" cy="520901"/>
            </a:xfrm>
            <a:custGeom>
              <a:avLst/>
              <a:gdLst/>
              <a:ahLst/>
              <a:cxnLst>
                <a:cxn ang="0">
                  <a:pos x="7443" y="0"/>
                </a:cxn>
                <a:cxn ang="0">
                  <a:pos x="7218" y="0"/>
                </a:cxn>
                <a:cxn ang="0">
                  <a:pos x="6441" y="0"/>
                </a:cxn>
                <a:cxn ang="0">
                  <a:pos x="848" y="0"/>
                </a:cxn>
                <a:cxn ang="0">
                  <a:pos x="0" y="494"/>
                </a:cxn>
                <a:cxn ang="0">
                  <a:pos x="6441" y="494"/>
                </a:cxn>
                <a:cxn ang="0">
                  <a:pos x="7218" y="494"/>
                </a:cxn>
                <a:cxn ang="0">
                  <a:pos x="8291" y="494"/>
                </a:cxn>
                <a:cxn ang="0">
                  <a:pos x="7443" y="0"/>
                </a:cxn>
              </a:cxnLst>
              <a:rect l="0" t="0" r="r" b="b"/>
              <a:pathLst>
                <a:path w="8291" h="494">
                  <a:moveTo>
                    <a:pt x="7443" y="0"/>
                  </a:moveTo>
                  <a:lnTo>
                    <a:pt x="7218" y="0"/>
                  </a:lnTo>
                  <a:lnTo>
                    <a:pt x="6441" y="0"/>
                  </a:lnTo>
                  <a:lnTo>
                    <a:pt x="848" y="0"/>
                  </a:lnTo>
                  <a:lnTo>
                    <a:pt x="0" y="494"/>
                  </a:lnTo>
                  <a:lnTo>
                    <a:pt x="6441" y="494"/>
                  </a:lnTo>
                  <a:lnTo>
                    <a:pt x="7218" y="494"/>
                  </a:lnTo>
                  <a:lnTo>
                    <a:pt x="8291" y="494"/>
                  </a:lnTo>
                  <a:lnTo>
                    <a:pt x="7443" y="0"/>
                  </a:lnTo>
                  <a:close/>
                </a:path>
              </a:pathLst>
            </a:custGeom>
            <a:gradFill>
              <a:gsLst>
                <a:gs pos="0">
                  <a:srgbClr val="006C92">
                    <a:alpha val="48627"/>
                  </a:srgbClr>
                </a:gs>
                <a:gs pos="100000">
                  <a:srgbClr val="0070C0">
                    <a:alpha val="0"/>
                  </a:srgbClr>
                </a:gs>
              </a:gsLst>
              <a:lin ang="16200000" scaled="0"/>
            </a:gradFill>
            <a:ln w="9525">
              <a:gradFill>
                <a:gsLst>
                  <a:gs pos="0">
                    <a:srgbClr val="002060">
                      <a:alpha val="0"/>
                    </a:srgbClr>
                  </a:gs>
                  <a:gs pos="50000">
                    <a:srgbClr val="4F81BD">
                      <a:tint val="44500"/>
                      <a:satMod val="160000"/>
                      <a:alpha val="37000"/>
                    </a:srgbClr>
                  </a:gs>
                  <a:gs pos="100000">
                    <a:srgbClr val="002060">
                      <a:alpha val="37000"/>
                    </a:srgbClr>
                  </a:gs>
                </a:gsLst>
                <a:lin ang="5400000" scaled="0"/>
              </a:gradFill>
              <a:miter lim="800000"/>
            </a:ln>
          </p:spPr>
          <p:txBody>
            <a:bodyPr anchor="ctr" anchorCtr="1"/>
            <a:lstStyle/>
            <a:p>
              <a:pPr algn="ctr" defTabSz="177023">
                <a:buSzPct val="100000"/>
                <a:defRPr/>
              </a:pPr>
              <a:endParaRPr lang="zh-CN" altLang="en-US" sz="1100" kern="0" noProof="1">
                <a:solidFill>
                  <a:sysClr val="window" lastClr="FFFFFF"/>
                </a:solidFill>
                <a:effectLst>
                  <a:outerShdw blurRad="50800" dist="50800" dir="5400000" algn="ctr" rotWithShape="0">
                    <a:srgbClr val="0070C0">
                      <a:alpha val="0"/>
                    </a:srgbClr>
                  </a:outerShdw>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77" name="直接连接符 31">
              <a:extLst>
                <a:ext uri="{FF2B5EF4-FFF2-40B4-BE49-F238E27FC236}">
                  <a16:creationId xmlns="" xmlns:a16="http://schemas.microsoft.com/office/drawing/2014/main" id="{FB1C61DE-ADB7-4345-BAA3-8B4F44E36043}"/>
                </a:ext>
              </a:extLst>
            </p:cNvPr>
            <p:cNvCxnSpPr>
              <a:cxnSpLocks noChangeShapeType="1"/>
            </p:cNvCxnSpPr>
            <p:nvPr/>
          </p:nvCxnSpPr>
          <p:spPr bwMode="auto">
            <a:xfrm>
              <a:off x="453832" y="4333776"/>
              <a:ext cx="8132763" cy="0"/>
            </a:xfrm>
            <a:prstGeom prst="line">
              <a:avLst/>
            </a:prstGeom>
            <a:noFill/>
            <a:ln w="9525">
              <a:solidFill>
                <a:srgbClr val="43CEFF"/>
              </a:solidFill>
              <a:round/>
              <a:headEnd/>
              <a:tailEnd/>
            </a:ln>
          </p:spPr>
        </p:cxnSp>
      </p:grpSp>
      <p:grpSp>
        <p:nvGrpSpPr>
          <p:cNvPr id="529" name="组合 528">
            <a:extLst>
              <a:ext uri="{FF2B5EF4-FFF2-40B4-BE49-F238E27FC236}">
                <a16:creationId xmlns:a16="http://schemas.microsoft.com/office/drawing/2014/main" xmlns="" id="{5D81DBA6-A834-4066-85C3-2AB4249C4A62}"/>
              </a:ext>
            </a:extLst>
          </p:cNvPr>
          <p:cNvGrpSpPr/>
          <p:nvPr/>
        </p:nvGrpSpPr>
        <p:grpSpPr>
          <a:xfrm>
            <a:off x="4518646" y="4058503"/>
            <a:ext cx="3454792" cy="1633546"/>
            <a:chOff x="6060429" y="1636145"/>
            <a:chExt cx="4423487" cy="2294168"/>
          </a:xfrm>
        </p:grpSpPr>
        <p:sp>
          <p:nvSpPr>
            <p:cNvPr id="530" name="矩形 529">
              <a:extLst>
                <a:ext uri="{FF2B5EF4-FFF2-40B4-BE49-F238E27FC236}">
                  <a16:creationId xmlns:a16="http://schemas.microsoft.com/office/drawing/2014/main" xmlns="" id="{19B72E31-458E-43BE-88EB-70100B712160}"/>
                </a:ext>
              </a:extLst>
            </p:cNvPr>
            <p:cNvSpPr/>
            <p:nvPr/>
          </p:nvSpPr>
          <p:spPr bwMode="auto">
            <a:xfrm>
              <a:off x="6902252" y="1961959"/>
              <a:ext cx="2659032" cy="1742557"/>
            </a:xfrm>
            <a:prstGeom prst="rect">
              <a:avLst/>
            </a:prstGeom>
            <a:solidFill>
              <a:srgbClr val="000410">
                <a:alpha val="13000"/>
              </a:srgbClr>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cs"/>
              </a:endParaRPr>
            </a:p>
          </p:txBody>
        </p:sp>
        <p:grpSp>
          <p:nvGrpSpPr>
            <p:cNvPr id="531" name="组合 530">
              <a:extLst>
                <a:ext uri="{FF2B5EF4-FFF2-40B4-BE49-F238E27FC236}">
                  <a16:creationId xmlns:a16="http://schemas.microsoft.com/office/drawing/2014/main" xmlns="" id="{EF863D3C-B82E-471F-BC86-7BFF4C6C2761}"/>
                </a:ext>
              </a:extLst>
            </p:cNvPr>
            <p:cNvGrpSpPr/>
            <p:nvPr/>
          </p:nvGrpSpPr>
          <p:grpSpPr>
            <a:xfrm>
              <a:off x="7024812" y="2060268"/>
              <a:ext cx="2450951" cy="1508583"/>
              <a:chOff x="3313801" y="2126165"/>
              <a:chExt cx="2309124" cy="1448091"/>
            </a:xfrm>
            <a:effectLst/>
          </p:grpSpPr>
          <p:grpSp>
            <p:nvGrpSpPr>
              <p:cNvPr id="666" name="组合 665">
                <a:extLst>
                  <a:ext uri="{FF2B5EF4-FFF2-40B4-BE49-F238E27FC236}">
                    <a16:creationId xmlns:a16="http://schemas.microsoft.com/office/drawing/2014/main" xmlns="" id="{7038AF07-AA61-42A5-BA2A-E5E3053079E8}"/>
                  </a:ext>
                </a:extLst>
              </p:cNvPr>
              <p:cNvGrpSpPr/>
              <p:nvPr/>
            </p:nvGrpSpPr>
            <p:grpSpPr>
              <a:xfrm>
                <a:off x="3313801" y="2396331"/>
                <a:ext cx="2309124" cy="1085850"/>
                <a:chOff x="3313801" y="2396331"/>
                <a:chExt cx="2309124" cy="1085850"/>
              </a:xfrm>
            </p:grpSpPr>
            <p:cxnSp>
              <p:nvCxnSpPr>
                <p:cNvPr id="675" name="直接连接符 674">
                  <a:extLst>
                    <a:ext uri="{FF2B5EF4-FFF2-40B4-BE49-F238E27FC236}">
                      <a16:creationId xmlns:a16="http://schemas.microsoft.com/office/drawing/2014/main" xmlns="" id="{91E4B0F9-5DDC-49E1-8799-C28007E9261D}"/>
                    </a:ext>
                  </a:extLst>
                </p:cNvPr>
                <p:cNvCxnSpPr>
                  <a:cxnSpLocks/>
                </p:cNvCxnSpPr>
                <p:nvPr/>
              </p:nvCxnSpPr>
              <p:spPr>
                <a:xfrm flipH="1">
                  <a:off x="3313801" y="2396331"/>
                  <a:ext cx="2309124" cy="0"/>
                </a:xfrm>
                <a:prstGeom prst="line">
                  <a:avLst/>
                </a:prstGeom>
                <a:noFill/>
                <a:ln w="3175" cap="flat" cmpd="sng" algn="ctr">
                  <a:solidFill>
                    <a:sysClr val="window" lastClr="FFFFFF">
                      <a:lumMod val="75000"/>
                    </a:sysClr>
                  </a:solidFill>
                  <a:prstDash val="solid"/>
                </a:ln>
                <a:effectLst/>
              </p:spPr>
            </p:cxnSp>
            <p:cxnSp>
              <p:nvCxnSpPr>
                <p:cNvPr id="676" name="直接连接符 675">
                  <a:extLst>
                    <a:ext uri="{FF2B5EF4-FFF2-40B4-BE49-F238E27FC236}">
                      <a16:creationId xmlns:a16="http://schemas.microsoft.com/office/drawing/2014/main" xmlns="" id="{34C794FF-E97A-48B9-AC90-39B99BA98852}"/>
                    </a:ext>
                  </a:extLst>
                </p:cNvPr>
                <p:cNvCxnSpPr>
                  <a:cxnSpLocks/>
                </p:cNvCxnSpPr>
                <p:nvPr/>
              </p:nvCxnSpPr>
              <p:spPr>
                <a:xfrm flipH="1">
                  <a:off x="3313801" y="2636012"/>
                  <a:ext cx="2309124" cy="0"/>
                </a:xfrm>
                <a:prstGeom prst="line">
                  <a:avLst/>
                </a:prstGeom>
                <a:noFill/>
                <a:ln w="3175" cap="flat" cmpd="sng" algn="ctr">
                  <a:solidFill>
                    <a:sysClr val="window" lastClr="FFFFFF">
                      <a:lumMod val="75000"/>
                    </a:sysClr>
                  </a:solidFill>
                  <a:prstDash val="solid"/>
                </a:ln>
                <a:effectLst/>
              </p:spPr>
            </p:cxnSp>
            <p:cxnSp>
              <p:nvCxnSpPr>
                <p:cNvPr id="677" name="直接连接符 676">
                  <a:extLst>
                    <a:ext uri="{FF2B5EF4-FFF2-40B4-BE49-F238E27FC236}">
                      <a16:creationId xmlns:a16="http://schemas.microsoft.com/office/drawing/2014/main" xmlns="" id="{E9860F34-D3E3-442F-899E-86424B6DEBD9}"/>
                    </a:ext>
                  </a:extLst>
                </p:cNvPr>
                <p:cNvCxnSpPr>
                  <a:cxnSpLocks/>
                </p:cNvCxnSpPr>
                <p:nvPr/>
              </p:nvCxnSpPr>
              <p:spPr>
                <a:xfrm flipH="1">
                  <a:off x="3313801" y="2894745"/>
                  <a:ext cx="2309124" cy="0"/>
                </a:xfrm>
                <a:prstGeom prst="line">
                  <a:avLst/>
                </a:prstGeom>
                <a:noFill/>
                <a:ln w="3175" cap="flat" cmpd="sng" algn="ctr">
                  <a:solidFill>
                    <a:sysClr val="window" lastClr="FFFFFF">
                      <a:lumMod val="75000"/>
                    </a:sysClr>
                  </a:solidFill>
                  <a:prstDash val="solid"/>
                </a:ln>
                <a:effectLst/>
              </p:spPr>
            </p:cxnSp>
            <p:cxnSp>
              <p:nvCxnSpPr>
                <p:cNvPr id="678" name="直接连接符 677">
                  <a:extLst>
                    <a:ext uri="{FF2B5EF4-FFF2-40B4-BE49-F238E27FC236}">
                      <a16:creationId xmlns:a16="http://schemas.microsoft.com/office/drawing/2014/main" xmlns="" id="{96322D72-1E31-4318-9D38-485B3FB892FD}"/>
                    </a:ext>
                  </a:extLst>
                </p:cNvPr>
                <p:cNvCxnSpPr>
                  <a:cxnSpLocks/>
                </p:cNvCxnSpPr>
                <p:nvPr/>
              </p:nvCxnSpPr>
              <p:spPr>
                <a:xfrm flipH="1">
                  <a:off x="3313801" y="3194843"/>
                  <a:ext cx="2309124" cy="0"/>
                </a:xfrm>
                <a:prstGeom prst="line">
                  <a:avLst/>
                </a:prstGeom>
                <a:noFill/>
                <a:ln w="3175" cap="flat" cmpd="sng" algn="ctr">
                  <a:solidFill>
                    <a:sysClr val="window" lastClr="FFFFFF">
                      <a:lumMod val="75000"/>
                    </a:sysClr>
                  </a:solidFill>
                  <a:prstDash val="solid"/>
                </a:ln>
                <a:effectLst/>
              </p:spPr>
            </p:cxnSp>
            <p:cxnSp>
              <p:nvCxnSpPr>
                <p:cNvPr id="679" name="直接连接符 678">
                  <a:extLst>
                    <a:ext uri="{FF2B5EF4-FFF2-40B4-BE49-F238E27FC236}">
                      <a16:creationId xmlns:a16="http://schemas.microsoft.com/office/drawing/2014/main" xmlns="" id="{79ED460F-2C43-4F01-9D99-7EC33DD1E6AB}"/>
                    </a:ext>
                  </a:extLst>
                </p:cNvPr>
                <p:cNvCxnSpPr>
                  <a:cxnSpLocks/>
                </p:cNvCxnSpPr>
                <p:nvPr/>
              </p:nvCxnSpPr>
              <p:spPr>
                <a:xfrm flipH="1">
                  <a:off x="3313801" y="3482181"/>
                  <a:ext cx="2309124" cy="0"/>
                </a:xfrm>
                <a:prstGeom prst="line">
                  <a:avLst/>
                </a:prstGeom>
                <a:noFill/>
                <a:ln w="3175" cap="flat" cmpd="sng" algn="ctr">
                  <a:solidFill>
                    <a:sysClr val="window" lastClr="FFFFFF">
                      <a:lumMod val="75000"/>
                    </a:sysClr>
                  </a:solidFill>
                  <a:prstDash val="solid"/>
                </a:ln>
                <a:effectLst>
                  <a:outerShdw blurRad="40000" dist="20000" dir="5400000" rotWithShape="0">
                    <a:srgbClr val="000000">
                      <a:alpha val="38000"/>
                    </a:srgbClr>
                  </a:outerShdw>
                </a:effectLst>
              </p:spPr>
            </p:cxnSp>
          </p:grpSp>
          <p:grpSp>
            <p:nvGrpSpPr>
              <p:cNvPr id="667" name="组合 666">
                <a:extLst>
                  <a:ext uri="{FF2B5EF4-FFF2-40B4-BE49-F238E27FC236}">
                    <a16:creationId xmlns:a16="http://schemas.microsoft.com/office/drawing/2014/main" xmlns="" id="{429CE7DC-EBF3-46C1-B730-D6DD6164E251}"/>
                  </a:ext>
                </a:extLst>
              </p:cNvPr>
              <p:cNvGrpSpPr/>
              <p:nvPr/>
            </p:nvGrpSpPr>
            <p:grpSpPr>
              <a:xfrm>
                <a:off x="3462802" y="2126456"/>
                <a:ext cx="1889125" cy="1447800"/>
                <a:chOff x="3462802" y="2126456"/>
                <a:chExt cx="1889125" cy="1447800"/>
              </a:xfrm>
            </p:grpSpPr>
            <p:cxnSp>
              <p:nvCxnSpPr>
                <p:cNvPr id="669" name="直接连接符 668">
                  <a:extLst>
                    <a:ext uri="{FF2B5EF4-FFF2-40B4-BE49-F238E27FC236}">
                      <a16:creationId xmlns:a16="http://schemas.microsoft.com/office/drawing/2014/main" xmlns="" id="{372BCB2F-C79B-41B2-8F4D-2EC5CF761BD9}"/>
                    </a:ext>
                  </a:extLst>
                </p:cNvPr>
                <p:cNvCxnSpPr>
                  <a:cxnSpLocks/>
                </p:cNvCxnSpPr>
                <p:nvPr/>
              </p:nvCxnSpPr>
              <p:spPr>
                <a:xfrm>
                  <a:off x="3462802" y="2126456"/>
                  <a:ext cx="0" cy="1447800"/>
                </a:xfrm>
                <a:prstGeom prst="line">
                  <a:avLst/>
                </a:prstGeom>
                <a:noFill/>
                <a:ln w="3175" cap="flat" cmpd="sng" algn="ctr">
                  <a:solidFill>
                    <a:sysClr val="window" lastClr="FFFFFF">
                      <a:lumMod val="75000"/>
                    </a:sysClr>
                  </a:solidFill>
                  <a:prstDash val="solid"/>
                </a:ln>
                <a:effectLst/>
              </p:spPr>
            </p:cxnSp>
            <p:cxnSp>
              <p:nvCxnSpPr>
                <p:cNvPr id="670" name="直接连接符 669">
                  <a:extLst>
                    <a:ext uri="{FF2B5EF4-FFF2-40B4-BE49-F238E27FC236}">
                      <a16:creationId xmlns:a16="http://schemas.microsoft.com/office/drawing/2014/main" xmlns="" id="{5DCBEC4C-C7DB-455D-8ADB-ED36739199A6}"/>
                    </a:ext>
                  </a:extLst>
                </p:cNvPr>
                <p:cNvCxnSpPr>
                  <a:cxnSpLocks/>
                </p:cNvCxnSpPr>
                <p:nvPr/>
              </p:nvCxnSpPr>
              <p:spPr>
                <a:xfrm>
                  <a:off x="3840627" y="2126456"/>
                  <a:ext cx="0" cy="1447800"/>
                </a:xfrm>
                <a:prstGeom prst="line">
                  <a:avLst/>
                </a:prstGeom>
                <a:noFill/>
                <a:ln w="3175" cap="flat" cmpd="sng" algn="ctr">
                  <a:solidFill>
                    <a:sysClr val="window" lastClr="FFFFFF">
                      <a:lumMod val="75000"/>
                    </a:sysClr>
                  </a:solidFill>
                  <a:prstDash val="solid"/>
                </a:ln>
                <a:effectLst/>
              </p:spPr>
            </p:cxnSp>
            <p:cxnSp>
              <p:nvCxnSpPr>
                <p:cNvPr id="671" name="直接连接符 670">
                  <a:extLst>
                    <a:ext uri="{FF2B5EF4-FFF2-40B4-BE49-F238E27FC236}">
                      <a16:creationId xmlns:a16="http://schemas.microsoft.com/office/drawing/2014/main" xmlns="" id="{5772409C-2758-4478-84CB-73E6D23F4C8D}"/>
                    </a:ext>
                  </a:extLst>
                </p:cNvPr>
                <p:cNvCxnSpPr>
                  <a:cxnSpLocks/>
                </p:cNvCxnSpPr>
                <p:nvPr/>
              </p:nvCxnSpPr>
              <p:spPr>
                <a:xfrm>
                  <a:off x="4218452" y="2126456"/>
                  <a:ext cx="0" cy="1447800"/>
                </a:xfrm>
                <a:prstGeom prst="line">
                  <a:avLst/>
                </a:prstGeom>
                <a:noFill/>
                <a:ln w="3175" cap="flat" cmpd="sng" algn="ctr">
                  <a:solidFill>
                    <a:sysClr val="window" lastClr="FFFFFF">
                      <a:lumMod val="75000"/>
                    </a:sysClr>
                  </a:solidFill>
                  <a:prstDash val="solid"/>
                </a:ln>
                <a:effectLst/>
              </p:spPr>
            </p:cxnSp>
            <p:cxnSp>
              <p:nvCxnSpPr>
                <p:cNvPr id="672" name="直接连接符 671">
                  <a:extLst>
                    <a:ext uri="{FF2B5EF4-FFF2-40B4-BE49-F238E27FC236}">
                      <a16:creationId xmlns:a16="http://schemas.microsoft.com/office/drawing/2014/main" xmlns="" id="{B5FB65B9-28AF-4831-AED0-5DD68F453B4B}"/>
                    </a:ext>
                  </a:extLst>
                </p:cNvPr>
                <p:cNvCxnSpPr>
                  <a:cxnSpLocks/>
                </p:cNvCxnSpPr>
                <p:nvPr/>
              </p:nvCxnSpPr>
              <p:spPr>
                <a:xfrm>
                  <a:off x="4596277" y="2126456"/>
                  <a:ext cx="0" cy="1447800"/>
                </a:xfrm>
                <a:prstGeom prst="line">
                  <a:avLst/>
                </a:prstGeom>
                <a:noFill/>
                <a:ln w="3175" cap="flat" cmpd="sng" algn="ctr">
                  <a:solidFill>
                    <a:sysClr val="window" lastClr="FFFFFF">
                      <a:lumMod val="75000"/>
                    </a:sysClr>
                  </a:solidFill>
                  <a:prstDash val="solid"/>
                </a:ln>
                <a:effectLst/>
              </p:spPr>
            </p:cxnSp>
            <p:cxnSp>
              <p:nvCxnSpPr>
                <p:cNvPr id="673" name="直接连接符 672">
                  <a:extLst>
                    <a:ext uri="{FF2B5EF4-FFF2-40B4-BE49-F238E27FC236}">
                      <a16:creationId xmlns:a16="http://schemas.microsoft.com/office/drawing/2014/main" xmlns="" id="{FE7DF86E-EF53-459B-933D-4FCDB5AA9673}"/>
                    </a:ext>
                  </a:extLst>
                </p:cNvPr>
                <p:cNvCxnSpPr>
                  <a:cxnSpLocks/>
                </p:cNvCxnSpPr>
                <p:nvPr/>
              </p:nvCxnSpPr>
              <p:spPr>
                <a:xfrm>
                  <a:off x="4974102" y="2126456"/>
                  <a:ext cx="0" cy="1447800"/>
                </a:xfrm>
                <a:prstGeom prst="line">
                  <a:avLst/>
                </a:prstGeom>
                <a:noFill/>
                <a:ln w="3175" cap="flat" cmpd="sng" algn="ctr">
                  <a:solidFill>
                    <a:sysClr val="window" lastClr="FFFFFF">
                      <a:lumMod val="75000"/>
                    </a:sysClr>
                  </a:solidFill>
                  <a:prstDash val="solid"/>
                </a:ln>
                <a:effectLst/>
              </p:spPr>
            </p:cxnSp>
            <p:cxnSp>
              <p:nvCxnSpPr>
                <p:cNvPr id="674" name="直接连接符 673">
                  <a:extLst>
                    <a:ext uri="{FF2B5EF4-FFF2-40B4-BE49-F238E27FC236}">
                      <a16:creationId xmlns:a16="http://schemas.microsoft.com/office/drawing/2014/main" xmlns="" id="{A225BFEB-12AC-470E-847E-77A17EF7009A}"/>
                    </a:ext>
                  </a:extLst>
                </p:cNvPr>
                <p:cNvCxnSpPr>
                  <a:cxnSpLocks/>
                </p:cNvCxnSpPr>
                <p:nvPr/>
              </p:nvCxnSpPr>
              <p:spPr>
                <a:xfrm>
                  <a:off x="5351927" y="2126456"/>
                  <a:ext cx="0" cy="1447800"/>
                </a:xfrm>
                <a:prstGeom prst="line">
                  <a:avLst/>
                </a:prstGeom>
                <a:noFill/>
                <a:ln w="3175" cap="flat" cmpd="sng" algn="ctr">
                  <a:solidFill>
                    <a:sysClr val="window" lastClr="FFFFFF">
                      <a:lumMod val="75000"/>
                    </a:sysClr>
                  </a:solidFill>
                  <a:prstDash val="solid"/>
                </a:ln>
                <a:effectLst/>
              </p:spPr>
            </p:cxnSp>
          </p:grpSp>
          <p:sp>
            <p:nvSpPr>
              <p:cNvPr id="668" name="矩形 667">
                <a:extLst>
                  <a:ext uri="{FF2B5EF4-FFF2-40B4-BE49-F238E27FC236}">
                    <a16:creationId xmlns:a16="http://schemas.microsoft.com/office/drawing/2014/main" xmlns="" id="{DEC223A3-A7EF-4183-AE4A-531E61729E47}"/>
                  </a:ext>
                </a:extLst>
              </p:cNvPr>
              <p:cNvSpPr/>
              <p:nvPr/>
            </p:nvSpPr>
            <p:spPr bwMode="auto">
              <a:xfrm>
                <a:off x="3313801" y="2126165"/>
                <a:ext cx="2298979" cy="1442225"/>
              </a:xfrm>
              <a:prstGeom prst="rect">
                <a:avLst/>
              </a:prstGeom>
              <a:noFill/>
              <a:ln w="38100" cap="rnd" cmpd="sng" algn="ctr">
                <a:solidFill>
                  <a:srgbClr val="06DAAB"/>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grpSp>
          <p:nvGrpSpPr>
            <p:cNvPr id="532" name="组合 531">
              <a:extLst>
                <a:ext uri="{FF2B5EF4-FFF2-40B4-BE49-F238E27FC236}">
                  <a16:creationId xmlns:a16="http://schemas.microsoft.com/office/drawing/2014/main" xmlns="" id="{48A86762-6FE3-4747-ACD7-E30398127DDF}"/>
                </a:ext>
              </a:extLst>
            </p:cNvPr>
            <p:cNvGrpSpPr/>
            <p:nvPr/>
          </p:nvGrpSpPr>
          <p:grpSpPr>
            <a:xfrm>
              <a:off x="7133257" y="2005168"/>
              <a:ext cx="2104571" cy="1516549"/>
              <a:chOff x="3468010" y="2006368"/>
              <a:chExt cx="1982788" cy="1455738"/>
            </a:xfrm>
          </p:grpSpPr>
          <p:sp>
            <p:nvSpPr>
              <p:cNvPr id="630" name="椭圆 629">
                <a:extLst>
                  <a:ext uri="{FF2B5EF4-FFF2-40B4-BE49-F238E27FC236}">
                    <a16:creationId xmlns:a16="http://schemas.microsoft.com/office/drawing/2014/main" xmlns="" id="{5AC60E24-8E2A-4C14-A529-35DC2B50C0FB}"/>
                  </a:ext>
                </a:extLst>
              </p:cNvPr>
              <p:cNvSpPr/>
              <p:nvPr/>
            </p:nvSpPr>
            <p:spPr bwMode="auto">
              <a:xfrm>
                <a:off x="3468010"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1" name="椭圆 630">
                <a:extLst>
                  <a:ext uri="{FF2B5EF4-FFF2-40B4-BE49-F238E27FC236}">
                    <a16:creationId xmlns:a16="http://schemas.microsoft.com/office/drawing/2014/main" xmlns="" id="{24C1649F-0BB0-4929-8A75-76FA307E5751}"/>
                  </a:ext>
                </a:extLst>
              </p:cNvPr>
              <p:cNvSpPr/>
              <p:nvPr/>
            </p:nvSpPr>
            <p:spPr bwMode="auto">
              <a:xfrm>
                <a:off x="3468010"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2" name="椭圆 631">
                <a:extLst>
                  <a:ext uri="{FF2B5EF4-FFF2-40B4-BE49-F238E27FC236}">
                    <a16:creationId xmlns:a16="http://schemas.microsoft.com/office/drawing/2014/main" xmlns="" id="{7142B180-3410-4126-86BC-908689FBF898}"/>
                  </a:ext>
                </a:extLst>
              </p:cNvPr>
              <p:cNvSpPr/>
              <p:nvPr/>
            </p:nvSpPr>
            <p:spPr bwMode="auto">
              <a:xfrm>
                <a:off x="3468010"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3" name="椭圆 632">
                <a:extLst>
                  <a:ext uri="{FF2B5EF4-FFF2-40B4-BE49-F238E27FC236}">
                    <a16:creationId xmlns:a16="http://schemas.microsoft.com/office/drawing/2014/main" xmlns="" id="{BDF9E67C-7E72-4549-8644-559BDCF5CA20}"/>
                  </a:ext>
                </a:extLst>
              </p:cNvPr>
              <p:cNvSpPr/>
              <p:nvPr/>
            </p:nvSpPr>
            <p:spPr bwMode="auto">
              <a:xfrm>
                <a:off x="3468010"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4" name="椭圆 633">
                <a:extLst>
                  <a:ext uri="{FF2B5EF4-FFF2-40B4-BE49-F238E27FC236}">
                    <a16:creationId xmlns:a16="http://schemas.microsoft.com/office/drawing/2014/main" xmlns="" id="{B610D0C6-B23D-40A1-A33C-00FA6F029CD4}"/>
                  </a:ext>
                </a:extLst>
              </p:cNvPr>
              <p:cNvSpPr/>
              <p:nvPr/>
            </p:nvSpPr>
            <p:spPr bwMode="auto">
              <a:xfrm>
                <a:off x="3468010"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5" name="椭圆 634">
                <a:extLst>
                  <a:ext uri="{FF2B5EF4-FFF2-40B4-BE49-F238E27FC236}">
                    <a16:creationId xmlns:a16="http://schemas.microsoft.com/office/drawing/2014/main" xmlns="" id="{13203815-02A3-48C8-8041-776640CDF9F1}"/>
                  </a:ext>
                </a:extLst>
              </p:cNvPr>
              <p:cNvSpPr/>
              <p:nvPr/>
            </p:nvSpPr>
            <p:spPr bwMode="auto">
              <a:xfrm>
                <a:off x="3845835"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6" name="椭圆 635">
                <a:extLst>
                  <a:ext uri="{FF2B5EF4-FFF2-40B4-BE49-F238E27FC236}">
                    <a16:creationId xmlns:a16="http://schemas.microsoft.com/office/drawing/2014/main" xmlns="" id="{2689C9C6-0627-40CC-9AD6-FBDB032633C5}"/>
                  </a:ext>
                </a:extLst>
              </p:cNvPr>
              <p:cNvSpPr/>
              <p:nvPr/>
            </p:nvSpPr>
            <p:spPr bwMode="auto">
              <a:xfrm>
                <a:off x="3845835"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7" name="椭圆 636">
                <a:extLst>
                  <a:ext uri="{FF2B5EF4-FFF2-40B4-BE49-F238E27FC236}">
                    <a16:creationId xmlns:a16="http://schemas.microsoft.com/office/drawing/2014/main" xmlns="" id="{26B04957-6EAD-4F9A-9A91-6037C8A74D0C}"/>
                  </a:ext>
                </a:extLst>
              </p:cNvPr>
              <p:cNvSpPr/>
              <p:nvPr/>
            </p:nvSpPr>
            <p:spPr bwMode="auto">
              <a:xfrm>
                <a:off x="3845835"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8" name="椭圆 637">
                <a:extLst>
                  <a:ext uri="{FF2B5EF4-FFF2-40B4-BE49-F238E27FC236}">
                    <a16:creationId xmlns:a16="http://schemas.microsoft.com/office/drawing/2014/main" xmlns="" id="{DF2E529A-2736-4880-9038-963C1BE6C4BC}"/>
                  </a:ext>
                </a:extLst>
              </p:cNvPr>
              <p:cNvSpPr/>
              <p:nvPr/>
            </p:nvSpPr>
            <p:spPr bwMode="auto">
              <a:xfrm>
                <a:off x="3845835"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39" name="椭圆 638">
                <a:extLst>
                  <a:ext uri="{FF2B5EF4-FFF2-40B4-BE49-F238E27FC236}">
                    <a16:creationId xmlns:a16="http://schemas.microsoft.com/office/drawing/2014/main" xmlns="" id="{8E112434-6F18-44F7-B5BB-7746AC511CAF}"/>
                  </a:ext>
                </a:extLst>
              </p:cNvPr>
              <p:cNvSpPr/>
              <p:nvPr/>
            </p:nvSpPr>
            <p:spPr bwMode="auto">
              <a:xfrm>
                <a:off x="3845835"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0" name="椭圆 639">
                <a:extLst>
                  <a:ext uri="{FF2B5EF4-FFF2-40B4-BE49-F238E27FC236}">
                    <a16:creationId xmlns:a16="http://schemas.microsoft.com/office/drawing/2014/main" xmlns="" id="{6195DCD3-FDFE-449D-8507-34768C1D8A02}"/>
                  </a:ext>
                </a:extLst>
              </p:cNvPr>
              <p:cNvSpPr/>
              <p:nvPr/>
            </p:nvSpPr>
            <p:spPr bwMode="auto">
              <a:xfrm>
                <a:off x="3845835"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1" name="椭圆 640">
                <a:extLst>
                  <a:ext uri="{FF2B5EF4-FFF2-40B4-BE49-F238E27FC236}">
                    <a16:creationId xmlns:a16="http://schemas.microsoft.com/office/drawing/2014/main" xmlns="" id="{0F0941C3-F1DB-44B3-AB7A-D8DF84885BA9}"/>
                  </a:ext>
                </a:extLst>
              </p:cNvPr>
              <p:cNvSpPr/>
              <p:nvPr/>
            </p:nvSpPr>
            <p:spPr bwMode="auto">
              <a:xfrm>
                <a:off x="4223660"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2" name="椭圆 641">
                <a:extLst>
                  <a:ext uri="{FF2B5EF4-FFF2-40B4-BE49-F238E27FC236}">
                    <a16:creationId xmlns:a16="http://schemas.microsoft.com/office/drawing/2014/main" xmlns="" id="{F987538A-212C-4691-B3C4-D650EC1DC0BD}"/>
                  </a:ext>
                </a:extLst>
              </p:cNvPr>
              <p:cNvSpPr/>
              <p:nvPr/>
            </p:nvSpPr>
            <p:spPr bwMode="auto">
              <a:xfrm>
                <a:off x="4223660"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3" name="椭圆 642">
                <a:extLst>
                  <a:ext uri="{FF2B5EF4-FFF2-40B4-BE49-F238E27FC236}">
                    <a16:creationId xmlns:a16="http://schemas.microsoft.com/office/drawing/2014/main" xmlns="" id="{116BB8A6-40B2-4C1E-8D9C-8C10BFEA167A}"/>
                  </a:ext>
                </a:extLst>
              </p:cNvPr>
              <p:cNvSpPr/>
              <p:nvPr/>
            </p:nvSpPr>
            <p:spPr bwMode="auto">
              <a:xfrm>
                <a:off x="4223660"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4" name="椭圆 643">
                <a:extLst>
                  <a:ext uri="{FF2B5EF4-FFF2-40B4-BE49-F238E27FC236}">
                    <a16:creationId xmlns:a16="http://schemas.microsoft.com/office/drawing/2014/main" xmlns="" id="{EE7A35EB-932A-4328-B1F3-4541A65C0B7A}"/>
                  </a:ext>
                </a:extLst>
              </p:cNvPr>
              <p:cNvSpPr/>
              <p:nvPr/>
            </p:nvSpPr>
            <p:spPr bwMode="auto">
              <a:xfrm>
                <a:off x="4223660"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5" name="椭圆 644">
                <a:extLst>
                  <a:ext uri="{FF2B5EF4-FFF2-40B4-BE49-F238E27FC236}">
                    <a16:creationId xmlns:a16="http://schemas.microsoft.com/office/drawing/2014/main" xmlns="" id="{0AD0E299-97B7-4124-9D4D-781A8FE74732}"/>
                  </a:ext>
                </a:extLst>
              </p:cNvPr>
              <p:cNvSpPr/>
              <p:nvPr/>
            </p:nvSpPr>
            <p:spPr bwMode="auto">
              <a:xfrm>
                <a:off x="4223660"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6" name="椭圆 645">
                <a:extLst>
                  <a:ext uri="{FF2B5EF4-FFF2-40B4-BE49-F238E27FC236}">
                    <a16:creationId xmlns:a16="http://schemas.microsoft.com/office/drawing/2014/main" xmlns="" id="{C525D405-A77F-4B2D-A281-E574D22E8C01}"/>
                  </a:ext>
                </a:extLst>
              </p:cNvPr>
              <p:cNvSpPr/>
              <p:nvPr/>
            </p:nvSpPr>
            <p:spPr bwMode="auto">
              <a:xfrm>
                <a:off x="4223660"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7" name="椭圆 646">
                <a:extLst>
                  <a:ext uri="{FF2B5EF4-FFF2-40B4-BE49-F238E27FC236}">
                    <a16:creationId xmlns:a16="http://schemas.microsoft.com/office/drawing/2014/main" xmlns="" id="{278A4D5B-88B2-4602-BD9F-4E1CA199E06F}"/>
                  </a:ext>
                </a:extLst>
              </p:cNvPr>
              <p:cNvSpPr/>
              <p:nvPr/>
            </p:nvSpPr>
            <p:spPr bwMode="auto">
              <a:xfrm>
                <a:off x="4601485"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8" name="椭圆 647">
                <a:extLst>
                  <a:ext uri="{FF2B5EF4-FFF2-40B4-BE49-F238E27FC236}">
                    <a16:creationId xmlns:a16="http://schemas.microsoft.com/office/drawing/2014/main" xmlns="" id="{15CD2A13-D129-48AA-B20C-7A5D9511BBC4}"/>
                  </a:ext>
                </a:extLst>
              </p:cNvPr>
              <p:cNvSpPr/>
              <p:nvPr/>
            </p:nvSpPr>
            <p:spPr bwMode="auto">
              <a:xfrm>
                <a:off x="4601485"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49" name="椭圆 648">
                <a:extLst>
                  <a:ext uri="{FF2B5EF4-FFF2-40B4-BE49-F238E27FC236}">
                    <a16:creationId xmlns:a16="http://schemas.microsoft.com/office/drawing/2014/main" xmlns="" id="{8A62A4B9-614B-46D2-A0C4-F6495728CAA6}"/>
                  </a:ext>
                </a:extLst>
              </p:cNvPr>
              <p:cNvSpPr/>
              <p:nvPr/>
            </p:nvSpPr>
            <p:spPr bwMode="auto">
              <a:xfrm>
                <a:off x="4601485"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0" name="椭圆 649">
                <a:extLst>
                  <a:ext uri="{FF2B5EF4-FFF2-40B4-BE49-F238E27FC236}">
                    <a16:creationId xmlns:a16="http://schemas.microsoft.com/office/drawing/2014/main" xmlns="" id="{B11F2920-30DF-4E6C-818C-79A08DD1A1A4}"/>
                  </a:ext>
                </a:extLst>
              </p:cNvPr>
              <p:cNvSpPr/>
              <p:nvPr/>
            </p:nvSpPr>
            <p:spPr bwMode="auto">
              <a:xfrm>
                <a:off x="4601485"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1" name="椭圆 650">
                <a:extLst>
                  <a:ext uri="{FF2B5EF4-FFF2-40B4-BE49-F238E27FC236}">
                    <a16:creationId xmlns:a16="http://schemas.microsoft.com/office/drawing/2014/main" xmlns="" id="{798A0662-CA5F-4FEE-BC76-1D69E67F5F72}"/>
                  </a:ext>
                </a:extLst>
              </p:cNvPr>
              <p:cNvSpPr/>
              <p:nvPr/>
            </p:nvSpPr>
            <p:spPr bwMode="auto">
              <a:xfrm>
                <a:off x="4601485"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2" name="椭圆 651">
                <a:extLst>
                  <a:ext uri="{FF2B5EF4-FFF2-40B4-BE49-F238E27FC236}">
                    <a16:creationId xmlns:a16="http://schemas.microsoft.com/office/drawing/2014/main" xmlns="" id="{BB3B8238-688D-40F1-BF15-4359D99E8C7C}"/>
                  </a:ext>
                </a:extLst>
              </p:cNvPr>
              <p:cNvSpPr/>
              <p:nvPr/>
            </p:nvSpPr>
            <p:spPr bwMode="auto">
              <a:xfrm>
                <a:off x="4601485"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3" name="椭圆 652">
                <a:extLst>
                  <a:ext uri="{FF2B5EF4-FFF2-40B4-BE49-F238E27FC236}">
                    <a16:creationId xmlns:a16="http://schemas.microsoft.com/office/drawing/2014/main" xmlns="" id="{FE7C614D-283C-45F8-890C-AEB33B0ADE91}"/>
                  </a:ext>
                </a:extLst>
              </p:cNvPr>
              <p:cNvSpPr/>
              <p:nvPr/>
            </p:nvSpPr>
            <p:spPr bwMode="auto">
              <a:xfrm>
                <a:off x="4979310"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4" name="椭圆 653">
                <a:extLst>
                  <a:ext uri="{FF2B5EF4-FFF2-40B4-BE49-F238E27FC236}">
                    <a16:creationId xmlns:a16="http://schemas.microsoft.com/office/drawing/2014/main" xmlns="" id="{7E0A3936-D1D7-4325-8F9A-2AB90543B3DA}"/>
                  </a:ext>
                </a:extLst>
              </p:cNvPr>
              <p:cNvSpPr/>
              <p:nvPr/>
            </p:nvSpPr>
            <p:spPr bwMode="auto">
              <a:xfrm>
                <a:off x="4979310"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5" name="椭圆 654">
                <a:extLst>
                  <a:ext uri="{FF2B5EF4-FFF2-40B4-BE49-F238E27FC236}">
                    <a16:creationId xmlns:a16="http://schemas.microsoft.com/office/drawing/2014/main" xmlns="" id="{2680BAEC-230B-4C68-8070-A55811D915A5}"/>
                  </a:ext>
                </a:extLst>
              </p:cNvPr>
              <p:cNvSpPr/>
              <p:nvPr/>
            </p:nvSpPr>
            <p:spPr bwMode="auto">
              <a:xfrm>
                <a:off x="4979310"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6" name="椭圆 655">
                <a:extLst>
                  <a:ext uri="{FF2B5EF4-FFF2-40B4-BE49-F238E27FC236}">
                    <a16:creationId xmlns:a16="http://schemas.microsoft.com/office/drawing/2014/main" xmlns="" id="{D06FDC3F-4710-4F1B-9333-F6852F005B8D}"/>
                  </a:ext>
                </a:extLst>
              </p:cNvPr>
              <p:cNvSpPr/>
              <p:nvPr/>
            </p:nvSpPr>
            <p:spPr bwMode="auto">
              <a:xfrm>
                <a:off x="4979310"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7" name="椭圆 656">
                <a:extLst>
                  <a:ext uri="{FF2B5EF4-FFF2-40B4-BE49-F238E27FC236}">
                    <a16:creationId xmlns:a16="http://schemas.microsoft.com/office/drawing/2014/main" xmlns="" id="{9E085D9B-4203-446B-9A1E-D7D701FEBD72}"/>
                  </a:ext>
                </a:extLst>
              </p:cNvPr>
              <p:cNvSpPr/>
              <p:nvPr/>
            </p:nvSpPr>
            <p:spPr bwMode="auto">
              <a:xfrm>
                <a:off x="4979310"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8" name="椭圆 657">
                <a:extLst>
                  <a:ext uri="{FF2B5EF4-FFF2-40B4-BE49-F238E27FC236}">
                    <a16:creationId xmlns:a16="http://schemas.microsoft.com/office/drawing/2014/main" xmlns="" id="{49DCABD5-EF0B-4ED1-90EC-51DEA372C2E3}"/>
                  </a:ext>
                </a:extLst>
              </p:cNvPr>
              <p:cNvSpPr/>
              <p:nvPr/>
            </p:nvSpPr>
            <p:spPr bwMode="auto">
              <a:xfrm>
                <a:off x="4979310"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59" name="椭圆 658">
                <a:extLst>
                  <a:ext uri="{FF2B5EF4-FFF2-40B4-BE49-F238E27FC236}">
                    <a16:creationId xmlns:a16="http://schemas.microsoft.com/office/drawing/2014/main" xmlns="" id="{025E2D69-ABD7-408A-96F4-F507C5A18944}"/>
                  </a:ext>
                </a:extLst>
              </p:cNvPr>
              <p:cNvSpPr/>
              <p:nvPr/>
            </p:nvSpPr>
            <p:spPr bwMode="auto">
              <a:xfrm>
                <a:off x="5357135" y="2006368"/>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0" name="椭圆 659">
                <a:extLst>
                  <a:ext uri="{FF2B5EF4-FFF2-40B4-BE49-F238E27FC236}">
                    <a16:creationId xmlns:a16="http://schemas.microsoft.com/office/drawing/2014/main" xmlns="" id="{D4EAB405-19E0-4A03-BE20-0F5B1613C855}"/>
                  </a:ext>
                </a:extLst>
              </p:cNvPr>
              <p:cNvSpPr/>
              <p:nvPr/>
            </p:nvSpPr>
            <p:spPr bwMode="auto">
              <a:xfrm>
                <a:off x="5357135" y="228259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1" name="椭圆 660">
                <a:extLst>
                  <a:ext uri="{FF2B5EF4-FFF2-40B4-BE49-F238E27FC236}">
                    <a16:creationId xmlns:a16="http://schemas.microsoft.com/office/drawing/2014/main" xmlns="" id="{4A82A406-FB6C-459B-9E71-E22EA033696C}"/>
                  </a:ext>
                </a:extLst>
              </p:cNvPr>
              <p:cNvSpPr/>
              <p:nvPr/>
            </p:nvSpPr>
            <p:spPr bwMode="auto">
              <a:xfrm>
                <a:off x="5357135" y="2522274"/>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2" name="椭圆 661">
                <a:extLst>
                  <a:ext uri="{FF2B5EF4-FFF2-40B4-BE49-F238E27FC236}">
                    <a16:creationId xmlns:a16="http://schemas.microsoft.com/office/drawing/2014/main" xmlns="" id="{991C561E-3866-4A14-8A3A-C6B9271D6FEF}"/>
                  </a:ext>
                </a:extLst>
              </p:cNvPr>
              <p:cNvSpPr/>
              <p:nvPr/>
            </p:nvSpPr>
            <p:spPr bwMode="auto">
              <a:xfrm>
                <a:off x="5357135" y="2781007"/>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3" name="椭圆 662">
                <a:extLst>
                  <a:ext uri="{FF2B5EF4-FFF2-40B4-BE49-F238E27FC236}">
                    <a16:creationId xmlns:a16="http://schemas.microsoft.com/office/drawing/2014/main" xmlns="" id="{CD52ED85-5C1E-4004-A304-37C3BA60600F}"/>
                  </a:ext>
                </a:extLst>
              </p:cNvPr>
              <p:cNvSpPr/>
              <p:nvPr/>
            </p:nvSpPr>
            <p:spPr bwMode="auto">
              <a:xfrm>
                <a:off x="5357135"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4" name="椭圆 663">
                <a:extLst>
                  <a:ext uri="{FF2B5EF4-FFF2-40B4-BE49-F238E27FC236}">
                    <a16:creationId xmlns:a16="http://schemas.microsoft.com/office/drawing/2014/main" xmlns="" id="{F9DC35B8-30CB-4FB2-A3D9-33074925AA42}"/>
                  </a:ext>
                </a:extLst>
              </p:cNvPr>
              <p:cNvSpPr/>
              <p:nvPr/>
            </p:nvSpPr>
            <p:spPr bwMode="auto">
              <a:xfrm>
                <a:off x="5357135" y="3081105"/>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665" name="椭圆 664">
                <a:extLst>
                  <a:ext uri="{FF2B5EF4-FFF2-40B4-BE49-F238E27FC236}">
                    <a16:creationId xmlns:a16="http://schemas.microsoft.com/office/drawing/2014/main" xmlns="" id="{90B2F699-E123-44C5-AC06-97702360BF05}"/>
                  </a:ext>
                </a:extLst>
              </p:cNvPr>
              <p:cNvSpPr/>
              <p:nvPr/>
            </p:nvSpPr>
            <p:spPr bwMode="auto">
              <a:xfrm>
                <a:off x="3468010" y="3368443"/>
                <a:ext cx="93663" cy="93663"/>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sp>
          <p:nvSpPr>
            <p:cNvPr id="533" name="椭圆 532">
              <a:extLst>
                <a:ext uri="{FF2B5EF4-FFF2-40B4-BE49-F238E27FC236}">
                  <a16:creationId xmlns:a16="http://schemas.microsoft.com/office/drawing/2014/main" xmlns="" id="{781979DC-416D-4F46-967D-F9C61DF5B257}"/>
                </a:ext>
              </a:extLst>
            </p:cNvPr>
            <p:cNvSpPr/>
            <p:nvPr/>
          </p:nvSpPr>
          <p:spPr bwMode="auto">
            <a:xfrm>
              <a:off x="7133257" y="3424143"/>
              <a:ext cx="99416" cy="97576"/>
            </a:xfrm>
            <a:prstGeom prst="ellipse">
              <a:avLst/>
            </a:prstGeom>
            <a:solidFill>
              <a:srgbClr val="FFFF00"/>
            </a:solidFill>
            <a:ln w="6350" cap="rnd" cmpd="sng" algn="ctr">
              <a:solidFill>
                <a:srgbClr val="00B05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34" name="椭圆 533">
              <a:extLst>
                <a:ext uri="{FF2B5EF4-FFF2-40B4-BE49-F238E27FC236}">
                  <a16:creationId xmlns:a16="http://schemas.microsoft.com/office/drawing/2014/main" xmlns="" id="{3DB36CDE-FA7D-4767-B23A-A5D4B6617A3D}"/>
                </a:ext>
              </a:extLst>
            </p:cNvPr>
            <p:cNvSpPr/>
            <p:nvPr/>
          </p:nvSpPr>
          <p:spPr bwMode="auto">
            <a:xfrm>
              <a:off x="7534289" y="3124802"/>
              <a:ext cx="99416" cy="97576"/>
            </a:xfrm>
            <a:prstGeom prst="ellipse">
              <a:avLst/>
            </a:prstGeom>
            <a:solidFill>
              <a:srgbClr val="60606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35" name="椭圆 534">
              <a:extLst>
                <a:ext uri="{FF2B5EF4-FFF2-40B4-BE49-F238E27FC236}">
                  <a16:creationId xmlns:a16="http://schemas.microsoft.com/office/drawing/2014/main" xmlns="" id="{54785CE5-DCAE-4FFC-B0F5-3C5601E1D797}"/>
                </a:ext>
              </a:extLst>
            </p:cNvPr>
            <p:cNvSpPr/>
            <p:nvPr/>
          </p:nvSpPr>
          <p:spPr bwMode="auto">
            <a:xfrm>
              <a:off x="7935320" y="2542626"/>
              <a:ext cx="99416" cy="97576"/>
            </a:xfrm>
            <a:prstGeom prst="ellipse">
              <a:avLst/>
            </a:prstGeom>
            <a:solidFill>
              <a:srgbClr val="FF0000"/>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36" name="椭圆 535">
              <a:extLst>
                <a:ext uri="{FF2B5EF4-FFF2-40B4-BE49-F238E27FC236}">
                  <a16:creationId xmlns:a16="http://schemas.microsoft.com/office/drawing/2014/main" xmlns="" id="{DC9E8A11-9AFA-4F51-9826-DEDD6F7DAA39}"/>
                </a:ext>
              </a:extLst>
            </p:cNvPr>
            <p:cNvSpPr/>
            <p:nvPr/>
          </p:nvSpPr>
          <p:spPr bwMode="auto">
            <a:xfrm>
              <a:off x="7935320" y="3124802"/>
              <a:ext cx="99416" cy="97576"/>
            </a:xfrm>
            <a:prstGeom prst="ellipse">
              <a:avLst/>
            </a:prstGeom>
            <a:solidFill>
              <a:srgbClr val="92D050"/>
            </a:solidFill>
            <a:ln w="6350" cap="rnd" cmpd="sng" algn="ctr">
              <a:solidFill>
                <a:srgbClr val="00B05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37" name="椭圆 536">
              <a:extLst>
                <a:ext uri="{FF2B5EF4-FFF2-40B4-BE49-F238E27FC236}">
                  <a16:creationId xmlns:a16="http://schemas.microsoft.com/office/drawing/2014/main" xmlns="" id="{07455F7A-7C82-4693-B3B7-923163B7F95E}"/>
                </a:ext>
              </a:extLst>
            </p:cNvPr>
            <p:cNvSpPr/>
            <p:nvPr/>
          </p:nvSpPr>
          <p:spPr bwMode="auto">
            <a:xfrm>
              <a:off x="8336351" y="2812167"/>
              <a:ext cx="99416" cy="97576"/>
            </a:xfrm>
            <a:prstGeom prst="ellipse">
              <a:avLst/>
            </a:prstGeom>
            <a:solidFill>
              <a:srgbClr val="FFC000"/>
            </a:solidFill>
            <a:ln w="6350" cap="rnd" cmpd="sng" algn="ctr">
              <a:solidFill>
                <a:sysClr val="windowText" lastClr="000000">
                  <a:lumMod val="95000"/>
                  <a:lumOff val="5000"/>
                </a:sysClr>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38" name="椭圆 537">
              <a:extLst>
                <a:ext uri="{FF2B5EF4-FFF2-40B4-BE49-F238E27FC236}">
                  <a16:creationId xmlns:a16="http://schemas.microsoft.com/office/drawing/2014/main" xmlns="" id="{A991BA72-E664-4826-B63F-73896834F037}"/>
                </a:ext>
              </a:extLst>
            </p:cNvPr>
            <p:cNvSpPr/>
            <p:nvPr/>
          </p:nvSpPr>
          <p:spPr bwMode="auto">
            <a:xfrm>
              <a:off x="8336351" y="3124802"/>
              <a:ext cx="99416" cy="97576"/>
            </a:xfrm>
            <a:prstGeom prst="ellipse">
              <a:avLst/>
            </a:prstGeom>
            <a:solidFill>
              <a:srgbClr val="00FE44"/>
            </a:solidFill>
            <a:ln w="9525" cap="rnd" cmpd="sng" algn="ctr">
              <a:solidFill>
                <a:srgbClr val="00FE44"/>
              </a:solidFill>
              <a:prstDash val="solid"/>
              <a:miter lim="800000"/>
            </a:ln>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39" name="组合 538">
              <a:extLst>
                <a:ext uri="{FF2B5EF4-FFF2-40B4-BE49-F238E27FC236}">
                  <a16:creationId xmlns:a16="http://schemas.microsoft.com/office/drawing/2014/main" xmlns="" id="{AE0546DD-156E-48FA-9C92-45EEB800D9C1}"/>
                </a:ext>
              </a:extLst>
            </p:cNvPr>
            <p:cNvGrpSpPr/>
            <p:nvPr/>
          </p:nvGrpSpPr>
          <p:grpSpPr>
            <a:xfrm>
              <a:off x="8157247" y="2753724"/>
              <a:ext cx="1166866" cy="278467"/>
              <a:chOff x="4380706" y="2791814"/>
              <a:chExt cx="1099344" cy="267301"/>
            </a:xfrm>
          </p:grpSpPr>
          <p:sp>
            <p:nvSpPr>
              <p:cNvPr id="619" name="矩形: 圆角 561">
                <a:extLst>
                  <a:ext uri="{FF2B5EF4-FFF2-40B4-BE49-F238E27FC236}">
                    <a16:creationId xmlns:a16="http://schemas.microsoft.com/office/drawing/2014/main" xmlns="" id="{F570C939-A3F5-4684-9E9C-14C0C6F68E5A}"/>
                  </a:ext>
                </a:extLst>
              </p:cNvPr>
              <p:cNvSpPr/>
              <p:nvPr/>
            </p:nvSpPr>
            <p:spPr bwMode="auto">
              <a:xfrm>
                <a:off x="4380706" y="2791814"/>
                <a:ext cx="1099344" cy="267301"/>
              </a:xfrm>
              <a:prstGeom prst="roundRect">
                <a:avLst>
                  <a:gd name="adj" fmla="val 7397"/>
                </a:avLst>
              </a:prstGeom>
              <a:noFill/>
              <a:ln w="12700" cap="rnd" cmpd="sng" algn="ctr">
                <a:solidFill>
                  <a:srgbClr val="FFC000"/>
                </a:solidFill>
                <a:prstDash val="dash"/>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20" name="组合 619">
                <a:extLst>
                  <a:ext uri="{FF2B5EF4-FFF2-40B4-BE49-F238E27FC236}">
                    <a16:creationId xmlns:a16="http://schemas.microsoft.com/office/drawing/2014/main" xmlns="" id="{0A1F0196-038A-417C-9D2B-624118523C0F}"/>
                  </a:ext>
                </a:extLst>
              </p:cNvPr>
              <p:cNvGrpSpPr/>
              <p:nvPr/>
            </p:nvGrpSpPr>
            <p:grpSpPr>
              <a:xfrm>
                <a:off x="4927271" y="2847914"/>
                <a:ext cx="93663" cy="93663"/>
                <a:chOff x="4549446" y="2073275"/>
                <a:chExt cx="93663" cy="93663"/>
              </a:xfrm>
              <a:solidFill>
                <a:srgbClr val="FFC000"/>
              </a:solidFill>
            </p:grpSpPr>
            <p:sp>
              <p:nvSpPr>
                <p:cNvPr id="626" name="椭圆 625">
                  <a:extLst>
                    <a:ext uri="{FF2B5EF4-FFF2-40B4-BE49-F238E27FC236}">
                      <a16:creationId xmlns:a16="http://schemas.microsoft.com/office/drawing/2014/main" xmlns="" id="{43B9DC55-E4BB-4E89-A2ED-FF9B0DA46476}"/>
                    </a:ext>
                  </a:extLst>
                </p:cNvPr>
                <p:cNvSpPr/>
                <p:nvPr/>
              </p:nvSpPr>
              <p:spPr bwMode="auto">
                <a:xfrm>
                  <a:off x="4549446" y="2073275"/>
                  <a:ext cx="93663" cy="93663"/>
                </a:xfrm>
                <a:prstGeom prst="ellipse">
                  <a:avLst/>
                </a:prstGeom>
                <a:grpFill/>
                <a:ln w="6350" cap="rnd" cmpd="sng" algn="ctr">
                  <a:solidFill>
                    <a:srgbClr val="000F32"/>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27" name="组合 626">
                  <a:extLst>
                    <a:ext uri="{FF2B5EF4-FFF2-40B4-BE49-F238E27FC236}">
                      <a16:creationId xmlns:a16="http://schemas.microsoft.com/office/drawing/2014/main" xmlns="" id="{BDBDBBF9-3D3E-4767-B761-55DD9C2215C9}"/>
                    </a:ext>
                  </a:extLst>
                </p:cNvPr>
                <p:cNvGrpSpPr/>
                <p:nvPr/>
              </p:nvGrpSpPr>
              <p:grpSpPr>
                <a:xfrm>
                  <a:off x="4573564" y="2097393"/>
                  <a:ext cx="45426" cy="45426"/>
                  <a:chOff x="1373981" y="1276349"/>
                  <a:chExt cx="266700" cy="266701"/>
                </a:xfrm>
                <a:grpFill/>
                <a:effectLst/>
              </p:grpSpPr>
              <p:cxnSp>
                <p:nvCxnSpPr>
                  <p:cNvPr id="628" name="直接连接符 627">
                    <a:extLst>
                      <a:ext uri="{FF2B5EF4-FFF2-40B4-BE49-F238E27FC236}">
                        <a16:creationId xmlns:a16="http://schemas.microsoft.com/office/drawing/2014/main" xmlns="" id="{5BB264D0-3CB1-41AC-8F34-2CAF126E7332}"/>
                      </a:ext>
                    </a:extLst>
                  </p:cNvPr>
                  <p:cNvCxnSpPr/>
                  <p:nvPr/>
                </p:nvCxnSpPr>
                <p:spPr>
                  <a:xfrm>
                    <a:off x="1373981" y="1276349"/>
                    <a:ext cx="266700" cy="266700"/>
                  </a:xfrm>
                  <a:prstGeom prst="line">
                    <a:avLst/>
                  </a:prstGeom>
                  <a:grp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29" name="直接连接符 628">
                    <a:extLst>
                      <a:ext uri="{FF2B5EF4-FFF2-40B4-BE49-F238E27FC236}">
                        <a16:creationId xmlns:a16="http://schemas.microsoft.com/office/drawing/2014/main" xmlns="" id="{D30DAE8F-DCB6-41D5-B48C-A6DDCF4036F2}"/>
                      </a:ext>
                    </a:extLst>
                  </p:cNvPr>
                  <p:cNvCxnSpPr>
                    <a:cxnSpLocks/>
                  </p:cNvCxnSpPr>
                  <p:nvPr/>
                </p:nvCxnSpPr>
                <p:spPr>
                  <a:xfrm rot="16200000">
                    <a:off x="1373981" y="1276350"/>
                    <a:ext cx="266700" cy="266700"/>
                  </a:xfrm>
                  <a:prstGeom prst="line">
                    <a:avLst/>
                  </a:prstGeom>
                  <a:grp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621" name="组合 620">
                <a:extLst>
                  <a:ext uri="{FF2B5EF4-FFF2-40B4-BE49-F238E27FC236}">
                    <a16:creationId xmlns:a16="http://schemas.microsoft.com/office/drawing/2014/main" xmlns="" id="{4E33055C-DAEA-41F7-92DF-A742015FBABF}"/>
                  </a:ext>
                </a:extLst>
              </p:cNvPr>
              <p:cNvGrpSpPr/>
              <p:nvPr/>
            </p:nvGrpSpPr>
            <p:grpSpPr>
              <a:xfrm>
                <a:off x="5305096" y="2847914"/>
                <a:ext cx="93663" cy="93663"/>
                <a:chOff x="4549446" y="2073275"/>
                <a:chExt cx="93663" cy="93663"/>
              </a:xfrm>
            </p:grpSpPr>
            <p:sp>
              <p:nvSpPr>
                <p:cNvPr id="622" name="椭圆 621">
                  <a:extLst>
                    <a:ext uri="{FF2B5EF4-FFF2-40B4-BE49-F238E27FC236}">
                      <a16:creationId xmlns:a16="http://schemas.microsoft.com/office/drawing/2014/main" xmlns="" id="{EF7EB189-DD23-489F-8C69-CB3C78A1AEEB}"/>
                    </a:ext>
                  </a:extLst>
                </p:cNvPr>
                <p:cNvSpPr/>
                <p:nvPr/>
              </p:nvSpPr>
              <p:spPr bwMode="auto">
                <a:xfrm>
                  <a:off x="4549446" y="2073275"/>
                  <a:ext cx="93663" cy="93663"/>
                </a:xfrm>
                <a:prstGeom prst="ellipse">
                  <a:avLst/>
                </a:prstGeom>
                <a:solidFill>
                  <a:srgbClr val="FFC000"/>
                </a:solidFill>
                <a:ln w="6350" cap="rnd" cmpd="sng" algn="ctr">
                  <a:solidFill>
                    <a:srgbClr val="000F32"/>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23" name="组合 622">
                  <a:extLst>
                    <a:ext uri="{FF2B5EF4-FFF2-40B4-BE49-F238E27FC236}">
                      <a16:creationId xmlns:a16="http://schemas.microsoft.com/office/drawing/2014/main" xmlns="" id="{C9E3BD52-0C08-44E0-A1DA-9597D4652EDC}"/>
                    </a:ext>
                  </a:extLst>
                </p:cNvPr>
                <p:cNvGrpSpPr/>
                <p:nvPr/>
              </p:nvGrpSpPr>
              <p:grpSpPr>
                <a:xfrm>
                  <a:off x="4573564" y="2097393"/>
                  <a:ext cx="45426" cy="45426"/>
                  <a:chOff x="1373981" y="1276349"/>
                  <a:chExt cx="266700" cy="266701"/>
                </a:xfrm>
                <a:effectLst/>
              </p:grpSpPr>
              <p:cxnSp>
                <p:nvCxnSpPr>
                  <p:cNvPr id="624" name="直接连接符 623">
                    <a:extLst>
                      <a:ext uri="{FF2B5EF4-FFF2-40B4-BE49-F238E27FC236}">
                        <a16:creationId xmlns:a16="http://schemas.microsoft.com/office/drawing/2014/main" xmlns="" id="{4C037344-5B2A-43BD-87EA-C8DC81B3A8AB}"/>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25" name="直接连接符 624">
                    <a:extLst>
                      <a:ext uri="{FF2B5EF4-FFF2-40B4-BE49-F238E27FC236}">
                        <a16:creationId xmlns:a16="http://schemas.microsoft.com/office/drawing/2014/main" xmlns="" id="{5578209A-5E5B-4FE6-96A2-956A313EEF4A}"/>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grpSp>
          <p:nvGrpSpPr>
            <p:cNvPr id="540" name="组合 539">
              <a:extLst>
                <a:ext uri="{FF2B5EF4-FFF2-40B4-BE49-F238E27FC236}">
                  <a16:creationId xmlns:a16="http://schemas.microsoft.com/office/drawing/2014/main" xmlns="" id="{E77B8F86-CF2C-4553-8896-21E1FBB40A94}"/>
                </a:ext>
              </a:extLst>
            </p:cNvPr>
            <p:cNvGrpSpPr/>
            <p:nvPr/>
          </p:nvGrpSpPr>
          <p:grpSpPr>
            <a:xfrm>
              <a:off x="7854788" y="1962168"/>
              <a:ext cx="1469324" cy="714449"/>
              <a:chOff x="4095750" y="2031999"/>
              <a:chExt cx="1384300" cy="685801"/>
            </a:xfrm>
          </p:grpSpPr>
          <p:sp>
            <p:nvSpPr>
              <p:cNvPr id="560" name="椭圆 559">
                <a:extLst>
                  <a:ext uri="{FF2B5EF4-FFF2-40B4-BE49-F238E27FC236}">
                    <a16:creationId xmlns:a16="http://schemas.microsoft.com/office/drawing/2014/main" xmlns="" id="{F0C9037C-A348-4A7D-B88A-FB0BD925A626}"/>
                  </a:ext>
                </a:extLst>
              </p:cNvPr>
              <p:cNvSpPr/>
              <p:nvPr/>
            </p:nvSpPr>
            <p:spPr bwMode="auto">
              <a:xfrm>
                <a:off x="4549446" y="2589181"/>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61" name="组合 560">
                <a:extLst>
                  <a:ext uri="{FF2B5EF4-FFF2-40B4-BE49-F238E27FC236}">
                    <a16:creationId xmlns:a16="http://schemas.microsoft.com/office/drawing/2014/main" xmlns="" id="{848FDC2D-D559-4790-934E-EF5F8654AAAD}"/>
                  </a:ext>
                </a:extLst>
              </p:cNvPr>
              <p:cNvGrpSpPr/>
              <p:nvPr/>
            </p:nvGrpSpPr>
            <p:grpSpPr>
              <a:xfrm>
                <a:off x="4171621" y="2073275"/>
                <a:ext cx="93663" cy="93663"/>
                <a:chOff x="4171621" y="2073275"/>
                <a:chExt cx="93663" cy="93663"/>
              </a:xfrm>
            </p:grpSpPr>
            <p:sp>
              <p:nvSpPr>
                <p:cNvPr id="615" name="椭圆 614">
                  <a:extLst>
                    <a:ext uri="{FF2B5EF4-FFF2-40B4-BE49-F238E27FC236}">
                      <a16:creationId xmlns:a16="http://schemas.microsoft.com/office/drawing/2014/main" xmlns="" id="{7191AB77-6209-4C02-A575-E082D23645D3}"/>
                    </a:ext>
                  </a:extLst>
                </p:cNvPr>
                <p:cNvSpPr/>
                <p:nvPr/>
              </p:nvSpPr>
              <p:spPr bwMode="auto">
                <a:xfrm>
                  <a:off x="4171621"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16" name="组合 615">
                  <a:extLst>
                    <a:ext uri="{FF2B5EF4-FFF2-40B4-BE49-F238E27FC236}">
                      <a16:creationId xmlns:a16="http://schemas.microsoft.com/office/drawing/2014/main" xmlns="" id="{94FC1D33-6F08-48E1-A539-83C3DE6250B1}"/>
                    </a:ext>
                  </a:extLst>
                </p:cNvPr>
                <p:cNvGrpSpPr/>
                <p:nvPr/>
              </p:nvGrpSpPr>
              <p:grpSpPr>
                <a:xfrm>
                  <a:off x="4195739" y="2097393"/>
                  <a:ext cx="45426" cy="45426"/>
                  <a:chOff x="1373981" y="1276349"/>
                  <a:chExt cx="266700" cy="266701"/>
                </a:xfrm>
                <a:effectLst/>
              </p:grpSpPr>
              <p:cxnSp>
                <p:nvCxnSpPr>
                  <p:cNvPr id="617" name="直接连接符 616">
                    <a:extLst>
                      <a:ext uri="{FF2B5EF4-FFF2-40B4-BE49-F238E27FC236}">
                        <a16:creationId xmlns:a16="http://schemas.microsoft.com/office/drawing/2014/main" xmlns="" id="{09E4D65F-3569-41BB-832E-352EC69E6740}"/>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18" name="直接连接符 617">
                    <a:extLst>
                      <a:ext uri="{FF2B5EF4-FFF2-40B4-BE49-F238E27FC236}">
                        <a16:creationId xmlns:a16="http://schemas.microsoft.com/office/drawing/2014/main" xmlns="" id="{C5ED2B8F-EFCA-4D57-AB9C-7C12EC0BB13E}"/>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62" name="组合 561">
                <a:extLst>
                  <a:ext uri="{FF2B5EF4-FFF2-40B4-BE49-F238E27FC236}">
                    <a16:creationId xmlns:a16="http://schemas.microsoft.com/office/drawing/2014/main" xmlns="" id="{B4E44E2D-BA26-4AAE-807B-8E3AACBF86A0}"/>
                  </a:ext>
                </a:extLst>
              </p:cNvPr>
              <p:cNvGrpSpPr/>
              <p:nvPr/>
            </p:nvGrpSpPr>
            <p:grpSpPr>
              <a:xfrm>
                <a:off x="4549446" y="2073275"/>
                <a:ext cx="93663" cy="93663"/>
                <a:chOff x="4549446" y="2073275"/>
                <a:chExt cx="93663" cy="93663"/>
              </a:xfrm>
            </p:grpSpPr>
            <p:sp>
              <p:nvSpPr>
                <p:cNvPr id="611" name="椭圆 610">
                  <a:extLst>
                    <a:ext uri="{FF2B5EF4-FFF2-40B4-BE49-F238E27FC236}">
                      <a16:creationId xmlns:a16="http://schemas.microsoft.com/office/drawing/2014/main" xmlns="" id="{0B7E760A-79FA-4D88-B9A6-2B70C899CE76}"/>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12" name="组合 611">
                  <a:extLst>
                    <a:ext uri="{FF2B5EF4-FFF2-40B4-BE49-F238E27FC236}">
                      <a16:creationId xmlns:a16="http://schemas.microsoft.com/office/drawing/2014/main" xmlns="" id="{C35E0387-442D-466B-BA8A-B9B788E96B76}"/>
                    </a:ext>
                  </a:extLst>
                </p:cNvPr>
                <p:cNvGrpSpPr/>
                <p:nvPr/>
              </p:nvGrpSpPr>
              <p:grpSpPr>
                <a:xfrm>
                  <a:off x="4573564" y="2097393"/>
                  <a:ext cx="45426" cy="45426"/>
                  <a:chOff x="1373981" y="1276349"/>
                  <a:chExt cx="266700" cy="266701"/>
                </a:xfrm>
                <a:effectLst/>
              </p:grpSpPr>
              <p:cxnSp>
                <p:nvCxnSpPr>
                  <p:cNvPr id="613" name="直接连接符 612">
                    <a:extLst>
                      <a:ext uri="{FF2B5EF4-FFF2-40B4-BE49-F238E27FC236}">
                        <a16:creationId xmlns:a16="http://schemas.microsoft.com/office/drawing/2014/main" xmlns="" id="{2BAA2964-38A1-4207-B67B-B1C7CB4037CB}"/>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14" name="直接连接符 613">
                    <a:extLst>
                      <a:ext uri="{FF2B5EF4-FFF2-40B4-BE49-F238E27FC236}">
                        <a16:creationId xmlns:a16="http://schemas.microsoft.com/office/drawing/2014/main" xmlns="" id="{10CB08A6-ACA0-4908-94C7-AC8CCEC71F6F}"/>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63" name="组合 562">
                <a:extLst>
                  <a:ext uri="{FF2B5EF4-FFF2-40B4-BE49-F238E27FC236}">
                    <a16:creationId xmlns:a16="http://schemas.microsoft.com/office/drawing/2014/main" xmlns="" id="{56FAED4F-B73A-4B32-9AEF-08264B009B59}"/>
                  </a:ext>
                </a:extLst>
              </p:cNvPr>
              <p:cNvGrpSpPr/>
              <p:nvPr/>
            </p:nvGrpSpPr>
            <p:grpSpPr>
              <a:xfrm>
                <a:off x="4549446" y="2349500"/>
                <a:ext cx="93663" cy="93663"/>
                <a:chOff x="4549446" y="2073275"/>
                <a:chExt cx="93663" cy="93663"/>
              </a:xfrm>
            </p:grpSpPr>
            <p:sp>
              <p:nvSpPr>
                <p:cNvPr id="607" name="椭圆 606">
                  <a:extLst>
                    <a:ext uri="{FF2B5EF4-FFF2-40B4-BE49-F238E27FC236}">
                      <a16:creationId xmlns:a16="http://schemas.microsoft.com/office/drawing/2014/main" xmlns="" id="{84A139FE-A0E0-4376-BD05-EF11FB40A162}"/>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08" name="组合 607">
                  <a:extLst>
                    <a:ext uri="{FF2B5EF4-FFF2-40B4-BE49-F238E27FC236}">
                      <a16:creationId xmlns:a16="http://schemas.microsoft.com/office/drawing/2014/main" xmlns="" id="{F0C91C44-AD7B-4B94-8D87-65B2B6F5BBF3}"/>
                    </a:ext>
                  </a:extLst>
                </p:cNvPr>
                <p:cNvGrpSpPr/>
                <p:nvPr/>
              </p:nvGrpSpPr>
              <p:grpSpPr>
                <a:xfrm>
                  <a:off x="4573564" y="2097393"/>
                  <a:ext cx="45426" cy="45426"/>
                  <a:chOff x="1373981" y="1276349"/>
                  <a:chExt cx="266700" cy="266701"/>
                </a:xfrm>
                <a:effectLst/>
              </p:grpSpPr>
              <p:cxnSp>
                <p:nvCxnSpPr>
                  <p:cNvPr id="609" name="直接连接符 608">
                    <a:extLst>
                      <a:ext uri="{FF2B5EF4-FFF2-40B4-BE49-F238E27FC236}">
                        <a16:creationId xmlns:a16="http://schemas.microsoft.com/office/drawing/2014/main" xmlns="" id="{423DA7EC-6644-4610-9A07-D0CAD79D778C}"/>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10" name="直接连接符 609">
                    <a:extLst>
                      <a:ext uri="{FF2B5EF4-FFF2-40B4-BE49-F238E27FC236}">
                        <a16:creationId xmlns:a16="http://schemas.microsoft.com/office/drawing/2014/main" xmlns="" id="{AAC1F0CB-297F-4FE4-BF95-6A0F3780B57A}"/>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64" name="组合 563">
                <a:extLst>
                  <a:ext uri="{FF2B5EF4-FFF2-40B4-BE49-F238E27FC236}">
                    <a16:creationId xmlns:a16="http://schemas.microsoft.com/office/drawing/2014/main" xmlns="" id="{D1D6F341-41D6-4603-8DCE-BE4C61690611}"/>
                  </a:ext>
                </a:extLst>
              </p:cNvPr>
              <p:cNvGrpSpPr/>
              <p:nvPr/>
            </p:nvGrpSpPr>
            <p:grpSpPr>
              <a:xfrm>
                <a:off x="4549446" y="2589181"/>
                <a:ext cx="93663" cy="93663"/>
                <a:chOff x="4549446" y="2073275"/>
                <a:chExt cx="93663" cy="93663"/>
              </a:xfrm>
            </p:grpSpPr>
            <p:sp>
              <p:nvSpPr>
                <p:cNvPr id="603" name="椭圆 602">
                  <a:extLst>
                    <a:ext uri="{FF2B5EF4-FFF2-40B4-BE49-F238E27FC236}">
                      <a16:creationId xmlns:a16="http://schemas.microsoft.com/office/drawing/2014/main" xmlns="" id="{B0652F45-5473-4FAB-810B-52DAC138EAAB}"/>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04" name="组合 603">
                  <a:extLst>
                    <a:ext uri="{FF2B5EF4-FFF2-40B4-BE49-F238E27FC236}">
                      <a16:creationId xmlns:a16="http://schemas.microsoft.com/office/drawing/2014/main" xmlns="" id="{13044A9F-D3AD-4DD9-AD71-2FE71399A3CC}"/>
                    </a:ext>
                  </a:extLst>
                </p:cNvPr>
                <p:cNvGrpSpPr/>
                <p:nvPr/>
              </p:nvGrpSpPr>
              <p:grpSpPr>
                <a:xfrm>
                  <a:off x="4573564" y="2097393"/>
                  <a:ext cx="45426" cy="45426"/>
                  <a:chOff x="1373981" y="1276349"/>
                  <a:chExt cx="266700" cy="266701"/>
                </a:xfrm>
                <a:effectLst/>
              </p:grpSpPr>
              <p:cxnSp>
                <p:nvCxnSpPr>
                  <p:cNvPr id="605" name="直接连接符 604">
                    <a:extLst>
                      <a:ext uri="{FF2B5EF4-FFF2-40B4-BE49-F238E27FC236}">
                        <a16:creationId xmlns:a16="http://schemas.microsoft.com/office/drawing/2014/main" xmlns="" id="{DEE97772-5576-4BFC-AC80-B33FB0A57199}"/>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06" name="直接连接符 605">
                    <a:extLst>
                      <a:ext uri="{FF2B5EF4-FFF2-40B4-BE49-F238E27FC236}">
                        <a16:creationId xmlns:a16="http://schemas.microsoft.com/office/drawing/2014/main" xmlns="" id="{8F99EAEE-5703-44EB-8F83-D4AE75ECBA33}"/>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sp>
            <p:nvSpPr>
              <p:cNvPr id="565" name="椭圆 564">
                <a:extLst>
                  <a:ext uri="{FF2B5EF4-FFF2-40B4-BE49-F238E27FC236}">
                    <a16:creationId xmlns:a16="http://schemas.microsoft.com/office/drawing/2014/main" xmlns="" id="{557CDBCD-D400-4DBC-B0AD-A2632D579922}"/>
                  </a:ext>
                </a:extLst>
              </p:cNvPr>
              <p:cNvSpPr/>
              <p:nvPr/>
            </p:nvSpPr>
            <p:spPr bwMode="auto">
              <a:xfrm>
                <a:off x="4927271" y="2589181"/>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66" name="组合 565">
                <a:extLst>
                  <a:ext uri="{FF2B5EF4-FFF2-40B4-BE49-F238E27FC236}">
                    <a16:creationId xmlns:a16="http://schemas.microsoft.com/office/drawing/2014/main" xmlns="" id="{D93A9290-E010-454D-917C-2DB59AFB760A}"/>
                  </a:ext>
                </a:extLst>
              </p:cNvPr>
              <p:cNvGrpSpPr/>
              <p:nvPr/>
            </p:nvGrpSpPr>
            <p:grpSpPr>
              <a:xfrm>
                <a:off x="4927271" y="2073275"/>
                <a:ext cx="93663" cy="93663"/>
                <a:chOff x="4549446" y="2073275"/>
                <a:chExt cx="93663" cy="93663"/>
              </a:xfrm>
            </p:grpSpPr>
            <p:sp>
              <p:nvSpPr>
                <p:cNvPr id="599" name="椭圆 598">
                  <a:extLst>
                    <a:ext uri="{FF2B5EF4-FFF2-40B4-BE49-F238E27FC236}">
                      <a16:creationId xmlns:a16="http://schemas.microsoft.com/office/drawing/2014/main" xmlns="" id="{7BD7084B-4241-455D-B4F4-62DD82DCD2FB}"/>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600" name="组合 599">
                  <a:extLst>
                    <a:ext uri="{FF2B5EF4-FFF2-40B4-BE49-F238E27FC236}">
                      <a16:creationId xmlns:a16="http://schemas.microsoft.com/office/drawing/2014/main" xmlns="" id="{AD8172FF-31D3-4894-BD63-54DE2F551AAB}"/>
                    </a:ext>
                  </a:extLst>
                </p:cNvPr>
                <p:cNvGrpSpPr/>
                <p:nvPr/>
              </p:nvGrpSpPr>
              <p:grpSpPr>
                <a:xfrm>
                  <a:off x="4573564" y="2097393"/>
                  <a:ext cx="45426" cy="45426"/>
                  <a:chOff x="1373981" y="1276349"/>
                  <a:chExt cx="266700" cy="266701"/>
                </a:xfrm>
                <a:effectLst/>
              </p:grpSpPr>
              <p:cxnSp>
                <p:nvCxnSpPr>
                  <p:cNvPr id="601" name="直接连接符 600">
                    <a:extLst>
                      <a:ext uri="{FF2B5EF4-FFF2-40B4-BE49-F238E27FC236}">
                        <a16:creationId xmlns:a16="http://schemas.microsoft.com/office/drawing/2014/main" xmlns="" id="{AFE5D6DF-ABAD-4824-B523-A5A5B5D37E0D}"/>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602" name="直接连接符 601">
                    <a:extLst>
                      <a:ext uri="{FF2B5EF4-FFF2-40B4-BE49-F238E27FC236}">
                        <a16:creationId xmlns:a16="http://schemas.microsoft.com/office/drawing/2014/main" xmlns="" id="{22CA0E24-A2B6-4A06-8E1B-0FA3F00BEA2C}"/>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67" name="组合 566">
                <a:extLst>
                  <a:ext uri="{FF2B5EF4-FFF2-40B4-BE49-F238E27FC236}">
                    <a16:creationId xmlns:a16="http://schemas.microsoft.com/office/drawing/2014/main" xmlns="" id="{D8DDEE2F-FBD0-4B14-8550-5B9AFD999E21}"/>
                  </a:ext>
                </a:extLst>
              </p:cNvPr>
              <p:cNvGrpSpPr/>
              <p:nvPr/>
            </p:nvGrpSpPr>
            <p:grpSpPr>
              <a:xfrm>
                <a:off x="4927271" y="2349500"/>
                <a:ext cx="93663" cy="93663"/>
                <a:chOff x="4549446" y="2073275"/>
                <a:chExt cx="93663" cy="93663"/>
              </a:xfrm>
            </p:grpSpPr>
            <p:sp>
              <p:nvSpPr>
                <p:cNvPr id="595" name="椭圆 594">
                  <a:extLst>
                    <a:ext uri="{FF2B5EF4-FFF2-40B4-BE49-F238E27FC236}">
                      <a16:creationId xmlns:a16="http://schemas.microsoft.com/office/drawing/2014/main" xmlns="" id="{2A32A268-4F00-4142-BA17-0734D9A4A3E1}"/>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96" name="组合 595">
                  <a:extLst>
                    <a:ext uri="{FF2B5EF4-FFF2-40B4-BE49-F238E27FC236}">
                      <a16:creationId xmlns:a16="http://schemas.microsoft.com/office/drawing/2014/main" xmlns="" id="{5C992BCE-85BE-4EA7-89AB-42AF6621AB9A}"/>
                    </a:ext>
                  </a:extLst>
                </p:cNvPr>
                <p:cNvGrpSpPr/>
                <p:nvPr/>
              </p:nvGrpSpPr>
              <p:grpSpPr>
                <a:xfrm>
                  <a:off x="4573564" y="2097393"/>
                  <a:ext cx="45426" cy="45426"/>
                  <a:chOff x="1373981" y="1276349"/>
                  <a:chExt cx="266700" cy="266701"/>
                </a:xfrm>
                <a:effectLst/>
              </p:grpSpPr>
              <p:cxnSp>
                <p:nvCxnSpPr>
                  <p:cNvPr id="597" name="直接连接符 596">
                    <a:extLst>
                      <a:ext uri="{FF2B5EF4-FFF2-40B4-BE49-F238E27FC236}">
                        <a16:creationId xmlns:a16="http://schemas.microsoft.com/office/drawing/2014/main" xmlns="" id="{F68D8289-6107-4FF7-AEA8-FA6643613399}"/>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98" name="直接连接符 597">
                    <a:extLst>
                      <a:ext uri="{FF2B5EF4-FFF2-40B4-BE49-F238E27FC236}">
                        <a16:creationId xmlns:a16="http://schemas.microsoft.com/office/drawing/2014/main" xmlns="" id="{8EDC9C55-DF21-4E53-A1E4-EEE4730A83D5}"/>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68" name="组合 567">
                <a:extLst>
                  <a:ext uri="{FF2B5EF4-FFF2-40B4-BE49-F238E27FC236}">
                    <a16:creationId xmlns:a16="http://schemas.microsoft.com/office/drawing/2014/main" xmlns="" id="{C24001E1-D2A8-4EBF-9782-C3F65E73C8A6}"/>
                  </a:ext>
                </a:extLst>
              </p:cNvPr>
              <p:cNvGrpSpPr/>
              <p:nvPr/>
            </p:nvGrpSpPr>
            <p:grpSpPr>
              <a:xfrm>
                <a:off x="4927271" y="2589181"/>
                <a:ext cx="93663" cy="93663"/>
                <a:chOff x="4549446" y="2073275"/>
                <a:chExt cx="93663" cy="93663"/>
              </a:xfrm>
            </p:grpSpPr>
            <p:sp>
              <p:nvSpPr>
                <p:cNvPr id="591" name="椭圆 590">
                  <a:extLst>
                    <a:ext uri="{FF2B5EF4-FFF2-40B4-BE49-F238E27FC236}">
                      <a16:creationId xmlns:a16="http://schemas.microsoft.com/office/drawing/2014/main" xmlns="" id="{524239C3-1017-4F3D-88E3-6EA5B3B2C91C}"/>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92" name="组合 591">
                  <a:extLst>
                    <a:ext uri="{FF2B5EF4-FFF2-40B4-BE49-F238E27FC236}">
                      <a16:creationId xmlns:a16="http://schemas.microsoft.com/office/drawing/2014/main" xmlns="" id="{B905209D-3B3F-43DB-B971-93A03B43DE74}"/>
                    </a:ext>
                  </a:extLst>
                </p:cNvPr>
                <p:cNvGrpSpPr/>
                <p:nvPr/>
              </p:nvGrpSpPr>
              <p:grpSpPr>
                <a:xfrm>
                  <a:off x="4573564" y="2097393"/>
                  <a:ext cx="45426" cy="45426"/>
                  <a:chOff x="1373981" y="1276349"/>
                  <a:chExt cx="266700" cy="266701"/>
                </a:xfrm>
                <a:effectLst/>
              </p:grpSpPr>
              <p:cxnSp>
                <p:nvCxnSpPr>
                  <p:cNvPr id="593" name="直接连接符 592">
                    <a:extLst>
                      <a:ext uri="{FF2B5EF4-FFF2-40B4-BE49-F238E27FC236}">
                        <a16:creationId xmlns:a16="http://schemas.microsoft.com/office/drawing/2014/main" xmlns="" id="{7F09CE89-6908-4EB8-85CC-B5CA050F4318}"/>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94" name="直接连接符 593">
                    <a:extLst>
                      <a:ext uri="{FF2B5EF4-FFF2-40B4-BE49-F238E27FC236}">
                        <a16:creationId xmlns:a16="http://schemas.microsoft.com/office/drawing/2014/main" xmlns="" id="{C6258014-0030-43A1-A279-DC77DE44B825}"/>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sp>
            <p:nvSpPr>
              <p:cNvPr id="569" name="椭圆 568">
                <a:extLst>
                  <a:ext uri="{FF2B5EF4-FFF2-40B4-BE49-F238E27FC236}">
                    <a16:creationId xmlns:a16="http://schemas.microsoft.com/office/drawing/2014/main" xmlns="" id="{269513DC-83CA-47D9-AF83-6EDEABE1FC6F}"/>
                  </a:ext>
                </a:extLst>
              </p:cNvPr>
              <p:cNvSpPr/>
              <p:nvPr/>
            </p:nvSpPr>
            <p:spPr bwMode="auto">
              <a:xfrm>
                <a:off x="5305096" y="2589181"/>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70" name="组合 569">
                <a:extLst>
                  <a:ext uri="{FF2B5EF4-FFF2-40B4-BE49-F238E27FC236}">
                    <a16:creationId xmlns:a16="http://schemas.microsoft.com/office/drawing/2014/main" xmlns="" id="{331E6C4A-6EF8-4598-A527-9C477C3CDBCA}"/>
                  </a:ext>
                </a:extLst>
              </p:cNvPr>
              <p:cNvGrpSpPr/>
              <p:nvPr/>
            </p:nvGrpSpPr>
            <p:grpSpPr>
              <a:xfrm>
                <a:off x="5305096" y="2073275"/>
                <a:ext cx="93663" cy="93663"/>
                <a:chOff x="4549446" y="2073275"/>
                <a:chExt cx="93663" cy="93663"/>
              </a:xfrm>
            </p:grpSpPr>
            <p:sp>
              <p:nvSpPr>
                <p:cNvPr id="587" name="椭圆 586">
                  <a:extLst>
                    <a:ext uri="{FF2B5EF4-FFF2-40B4-BE49-F238E27FC236}">
                      <a16:creationId xmlns:a16="http://schemas.microsoft.com/office/drawing/2014/main" xmlns="" id="{2C2B1FE9-A319-4703-84F5-6E74F3D070A4}"/>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88" name="组合 587">
                  <a:extLst>
                    <a:ext uri="{FF2B5EF4-FFF2-40B4-BE49-F238E27FC236}">
                      <a16:creationId xmlns:a16="http://schemas.microsoft.com/office/drawing/2014/main" xmlns="" id="{D2EBC11F-7895-4DDC-AA47-9A325FD50E04}"/>
                    </a:ext>
                  </a:extLst>
                </p:cNvPr>
                <p:cNvGrpSpPr/>
                <p:nvPr/>
              </p:nvGrpSpPr>
              <p:grpSpPr>
                <a:xfrm>
                  <a:off x="4573564" y="2097393"/>
                  <a:ext cx="45426" cy="45426"/>
                  <a:chOff x="1373981" y="1276349"/>
                  <a:chExt cx="266700" cy="266701"/>
                </a:xfrm>
                <a:effectLst/>
              </p:grpSpPr>
              <p:cxnSp>
                <p:nvCxnSpPr>
                  <p:cNvPr id="589" name="直接连接符 588">
                    <a:extLst>
                      <a:ext uri="{FF2B5EF4-FFF2-40B4-BE49-F238E27FC236}">
                        <a16:creationId xmlns:a16="http://schemas.microsoft.com/office/drawing/2014/main" xmlns="" id="{05D9C8B7-2D0C-473F-B95D-CEC0942967C9}"/>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90" name="直接连接符 589">
                    <a:extLst>
                      <a:ext uri="{FF2B5EF4-FFF2-40B4-BE49-F238E27FC236}">
                        <a16:creationId xmlns:a16="http://schemas.microsoft.com/office/drawing/2014/main" xmlns="" id="{231C2FF2-D430-4C1F-ADC7-5CB927FD7D6E}"/>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71" name="组合 570">
                <a:extLst>
                  <a:ext uri="{FF2B5EF4-FFF2-40B4-BE49-F238E27FC236}">
                    <a16:creationId xmlns:a16="http://schemas.microsoft.com/office/drawing/2014/main" xmlns="" id="{08785880-C3B9-4B91-B85B-9DAF67AE8698}"/>
                  </a:ext>
                </a:extLst>
              </p:cNvPr>
              <p:cNvGrpSpPr/>
              <p:nvPr/>
            </p:nvGrpSpPr>
            <p:grpSpPr>
              <a:xfrm>
                <a:off x="5305096" y="2349500"/>
                <a:ext cx="93663" cy="93663"/>
                <a:chOff x="4549446" y="2073275"/>
                <a:chExt cx="93663" cy="93663"/>
              </a:xfrm>
            </p:grpSpPr>
            <p:sp>
              <p:nvSpPr>
                <p:cNvPr id="583" name="椭圆 582">
                  <a:extLst>
                    <a:ext uri="{FF2B5EF4-FFF2-40B4-BE49-F238E27FC236}">
                      <a16:creationId xmlns:a16="http://schemas.microsoft.com/office/drawing/2014/main" xmlns="" id="{CE2B268D-B918-489C-B82F-44B1CC0B944E}"/>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84" name="组合 583">
                  <a:extLst>
                    <a:ext uri="{FF2B5EF4-FFF2-40B4-BE49-F238E27FC236}">
                      <a16:creationId xmlns:a16="http://schemas.microsoft.com/office/drawing/2014/main" xmlns="" id="{6EF2F00C-B331-4291-A1A7-F052F3F39398}"/>
                    </a:ext>
                  </a:extLst>
                </p:cNvPr>
                <p:cNvGrpSpPr/>
                <p:nvPr/>
              </p:nvGrpSpPr>
              <p:grpSpPr>
                <a:xfrm>
                  <a:off x="4573564" y="2097393"/>
                  <a:ext cx="45426" cy="45426"/>
                  <a:chOff x="1373981" y="1276349"/>
                  <a:chExt cx="266700" cy="266701"/>
                </a:xfrm>
                <a:effectLst/>
              </p:grpSpPr>
              <p:cxnSp>
                <p:nvCxnSpPr>
                  <p:cNvPr id="585" name="直接连接符 584">
                    <a:extLst>
                      <a:ext uri="{FF2B5EF4-FFF2-40B4-BE49-F238E27FC236}">
                        <a16:creationId xmlns:a16="http://schemas.microsoft.com/office/drawing/2014/main" xmlns="" id="{B5DCBC6B-6AE4-440E-B8D9-A06C1FAFD344}"/>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86" name="直接连接符 585">
                    <a:extLst>
                      <a:ext uri="{FF2B5EF4-FFF2-40B4-BE49-F238E27FC236}">
                        <a16:creationId xmlns:a16="http://schemas.microsoft.com/office/drawing/2014/main" xmlns="" id="{F917FF8C-C97D-45A3-9B1B-09CB6D585817}"/>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nvGrpSpPr>
              <p:cNvPr id="572" name="组合 571">
                <a:extLst>
                  <a:ext uri="{FF2B5EF4-FFF2-40B4-BE49-F238E27FC236}">
                    <a16:creationId xmlns:a16="http://schemas.microsoft.com/office/drawing/2014/main" xmlns="" id="{FF1E1A84-05E0-4694-BBB0-F4D6E92ADCCC}"/>
                  </a:ext>
                </a:extLst>
              </p:cNvPr>
              <p:cNvGrpSpPr/>
              <p:nvPr/>
            </p:nvGrpSpPr>
            <p:grpSpPr>
              <a:xfrm>
                <a:off x="5305096" y="2589181"/>
                <a:ext cx="93663" cy="93663"/>
                <a:chOff x="4549446" y="2073275"/>
                <a:chExt cx="93663" cy="93663"/>
              </a:xfrm>
            </p:grpSpPr>
            <p:sp>
              <p:nvSpPr>
                <p:cNvPr id="579" name="椭圆 578">
                  <a:extLst>
                    <a:ext uri="{FF2B5EF4-FFF2-40B4-BE49-F238E27FC236}">
                      <a16:creationId xmlns:a16="http://schemas.microsoft.com/office/drawing/2014/main" xmlns="" id="{0385C210-0A9B-465A-A2CD-495BCAC318BB}"/>
                    </a:ext>
                  </a:extLst>
                </p:cNvPr>
                <p:cNvSpPr/>
                <p:nvPr/>
              </p:nvSpPr>
              <p:spPr bwMode="auto">
                <a:xfrm>
                  <a:off x="4549446"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80" name="组合 579">
                  <a:extLst>
                    <a:ext uri="{FF2B5EF4-FFF2-40B4-BE49-F238E27FC236}">
                      <a16:creationId xmlns:a16="http://schemas.microsoft.com/office/drawing/2014/main" xmlns="" id="{5E5E2E78-52A0-4005-A3B9-135D0D5E82BE}"/>
                    </a:ext>
                  </a:extLst>
                </p:cNvPr>
                <p:cNvGrpSpPr/>
                <p:nvPr/>
              </p:nvGrpSpPr>
              <p:grpSpPr>
                <a:xfrm>
                  <a:off x="4573564" y="2097393"/>
                  <a:ext cx="45426" cy="45426"/>
                  <a:chOff x="1373981" y="1276349"/>
                  <a:chExt cx="266700" cy="266701"/>
                </a:xfrm>
                <a:effectLst/>
              </p:grpSpPr>
              <p:cxnSp>
                <p:nvCxnSpPr>
                  <p:cNvPr id="581" name="直接连接符 580">
                    <a:extLst>
                      <a:ext uri="{FF2B5EF4-FFF2-40B4-BE49-F238E27FC236}">
                        <a16:creationId xmlns:a16="http://schemas.microsoft.com/office/drawing/2014/main" xmlns="" id="{EA786F5E-7955-4D70-9931-E4416EF13F90}"/>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82" name="直接连接符 581">
                    <a:extLst>
                      <a:ext uri="{FF2B5EF4-FFF2-40B4-BE49-F238E27FC236}">
                        <a16:creationId xmlns:a16="http://schemas.microsoft.com/office/drawing/2014/main" xmlns="" id="{2BF93754-803A-42C7-B5C4-69E10EC41D01}"/>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sp>
            <p:nvSpPr>
              <p:cNvPr id="573" name="矩形: 圆角 586">
                <a:extLst>
                  <a:ext uri="{FF2B5EF4-FFF2-40B4-BE49-F238E27FC236}">
                    <a16:creationId xmlns:a16="http://schemas.microsoft.com/office/drawing/2014/main" xmlns="" id="{C7500F9A-4152-406F-B74E-BCB6F8748E3E}"/>
                  </a:ext>
                </a:extLst>
              </p:cNvPr>
              <p:cNvSpPr/>
              <p:nvPr/>
            </p:nvSpPr>
            <p:spPr bwMode="auto">
              <a:xfrm>
                <a:off x="4095750" y="2031999"/>
                <a:ext cx="1384300" cy="685801"/>
              </a:xfrm>
              <a:prstGeom prst="roundRect">
                <a:avLst>
                  <a:gd name="adj" fmla="val 7397"/>
                </a:avLst>
              </a:prstGeom>
              <a:noFill/>
              <a:ln w="12700" cap="rnd" cmpd="sng" algn="ctr">
                <a:solidFill>
                  <a:srgbClr val="FF0000"/>
                </a:solidFill>
                <a:prstDash val="dash"/>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74" name="组合 573">
                <a:extLst>
                  <a:ext uri="{FF2B5EF4-FFF2-40B4-BE49-F238E27FC236}">
                    <a16:creationId xmlns:a16="http://schemas.microsoft.com/office/drawing/2014/main" xmlns="" id="{A6740152-81BB-41E8-AA90-2319B08A5717}"/>
                  </a:ext>
                </a:extLst>
              </p:cNvPr>
              <p:cNvGrpSpPr/>
              <p:nvPr/>
            </p:nvGrpSpPr>
            <p:grpSpPr>
              <a:xfrm>
                <a:off x="4171621" y="2349500"/>
                <a:ext cx="93663" cy="93663"/>
                <a:chOff x="4171621" y="2073275"/>
                <a:chExt cx="93663" cy="93663"/>
              </a:xfrm>
            </p:grpSpPr>
            <p:sp>
              <p:nvSpPr>
                <p:cNvPr id="575" name="椭圆 574">
                  <a:extLst>
                    <a:ext uri="{FF2B5EF4-FFF2-40B4-BE49-F238E27FC236}">
                      <a16:creationId xmlns:a16="http://schemas.microsoft.com/office/drawing/2014/main" xmlns="" id="{49D46B3D-22DD-4086-BACF-A7B2098905B4}"/>
                    </a:ext>
                  </a:extLst>
                </p:cNvPr>
                <p:cNvSpPr/>
                <p:nvPr/>
              </p:nvSpPr>
              <p:spPr bwMode="auto">
                <a:xfrm>
                  <a:off x="4171621" y="2073275"/>
                  <a:ext cx="93663" cy="93663"/>
                </a:xfrm>
                <a:prstGeom prst="ellipse">
                  <a:avLst/>
                </a:prstGeom>
                <a:solidFill>
                  <a:sysClr val="window" lastClr="FFFFFF"/>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grpSp>
              <p:nvGrpSpPr>
                <p:cNvPr id="576" name="组合 575">
                  <a:extLst>
                    <a:ext uri="{FF2B5EF4-FFF2-40B4-BE49-F238E27FC236}">
                      <a16:creationId xmlns:a16="http://schemas.microsoft.com/office/drawing/2014/main" xmlns="" id="{6DD5FA7B-AB6F-408E-B529-CE959D0D7803}"/>
                    </a:ext>
                  </a:extLst>
                </p:cNvPr>
                <p:cNvGrpSpPr/>
                <p:nvPr/>
              </p:nvGrpSpPr>
              <p:grpSpPr>
                <a:xfrm>
                  <a:off x="4195739" y="2097393"/>
                  <a:ext cx="45426" cy="45426"/>
                  <a:chOff x="1373981" y="1276349"/>
                  <a:chExt cx="266700" cy="266701"/>
                </a:xfrm>
                <a:effectLst/>
              </p:grpSpPr>
              <p:cxnSp>
                <p:nvCxnSpPr>
                  <p:cNvPr id="577" name="直接连接符 576">
                    <a:extLst>
                      <a:ext uri="{FF2B5EF4-FFF2-40B4-BE49-F238E27FC236}">
                        <a16:creationId xmlns:a16="http://schemas.microsoft.com/office/drawing/2014/main" xmlns="" id="{69791363-FA33-4203-AE64-174D43843572}"/>
                      </a:ext>
                    </a:extLst>
                  </p:cNvPr>
                  <p:cNvCxnSpPr/>
                  <p:nvPr/>
                </p:nvCxnSpPr>
                <p:spPr>
                  <a:xfrm>
                    <a:off x="1373981" y="1276349"/>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cxnSp>
                <p:nvCxnSpPr>
                  <p:cNvPr id="578" name="直接连接符 577">
                    <a:extLst>
                      <a:ext uri="{FF2B5EF4-FFF2-40B4-BE49-F238E27FC236}">
                        <a16:creationId xmlns:a16="http://schemas.microsoft.com/office/drawing/2014/main" xmlns="" id="{DDEF7083-02E4-4340-A89A-5B20B38B0E38}"/>
                      </a:ext>
                    </a:extLst>
                  </p:cNvPr>
                  <p:cNvCxnSpPr>
                    <a:cxnSpLocks/>
                  </p:cNvCxnSpPr>
                  <p:nvPr/>
                </p:nvCxnSpPr>
                <p:spPr>
                  <a:xfrm rot="16200000">
                    <a:off x="1373981" y="1276350"/>
                    <a:ext cx="266700" cy="266700"/>
                  </a:xfrm>
                  <a:prstGeom prst="line">
                    <a:avLst/>
                  </a:prstGeom>
                  <a:noFill/>
                  <a:ln w="6350" cap="flat" cmpd="sng" algn="ctr">
                    <a:solidFill>
                      <a:srgbClr val="FF0000"/>
                    </a:solidFill>
                    <a:prstDash val="solid"/>
                  </a:ln>
                  <a:effectLst>
                    <a:outerShdw blurRad="40000" dist="20000" dir="5400000" rotWithShape="0">
                      <a:srgbClr val="000000">
                        <a:alpha val="38000"/>
                      </a:srgbClr>
                    </a:outerShdw>
                  </a:effectLst>
                </p:spPr>
              </p:cxnSp>
            </p:grpSp>
          </p:grpSp>
        </p:grpSp>
        <p:cxnSp>
          <p:nvCxnSpPr>
            <p:cNvPr id="541" name="直接箭头连接符 540">
              <a:extLst>
                <a:ext uri="{FF2B5EF4-FFF2-40B4-BE49-F238E27FC236}">
                  <a16:creationId xmlns:a16="http://schemas.microsoft.com/office/drawing/2014/main" xmlns="" id="{07BE5675-0731-4DB5-861C-89B644AEA8C0}"/>
                </a:ext>
              </a:extLst>
            </p:cNvPr>
            <p:cNvCxnSpPr>
              <a:cxnSpLocks/>
            </p:cNvCxnSpPr>
            <p:nvPr/>
          </p:nvCxnSpPr>
          <p:spPr>
            <a:xfrm>
              <a:off x="7584716" y="3176824"/>
              <a:ext cx="361433" cy="0"/>
            </a:xfrm>
            <a:prstGeom prst="straightConnector1">
              <a:avLst/>
            </a:prstGeom>
            <a:noFill/>
            <a:ln w="12700" cap="flat" cmpd="sng" algn="ctr">
              <a:solidFill>
                <a:srgbClr val="00B0F0"/>
              </a:solidFill>
              <a:prstDash val="solid"/>
              <a:tailEnd type="triangle"/>
            </a:ln>
            <a:effectLst>
              <a:outerShdw blurRad="40000" dist="20000" dir="5400000" rotWithShape="0">
                <a:srgbClr val="000000">
                  <a:alpha val="38000"/>
                </a:srgbClr>
              </a:outerShdw>
            </a:effectLst>
          </p:spPr>
        </p:cxnSp>
        <p:cxnSp>
          <p:nvCxnSpPr>
            <p:cNvPr id="542" name="直接箭头连接符 541">
              <a:extLst>
                <a:ext uri="{FF2B5EF4-FFF2-40B4-BE49-F238E27FC236}">
                  <a16:creationId xmlns:a16="http://schemas.microsoft.com/office/drawing/2014/main" xmlns="" id="{DF284290-5F16-475D-BFAA-89109E40ACFF}"/>
                </a:ext>
              </a:extLst>
            </p:cNvPr>
            <p:cNvCxnSpPr>
              <a:cxnSpLocks/>
            </p:cNvCxnSpPr>
            <p:nvPr/>
          </p:nvCxnSpPr>
          <p:spPr>
            <a:xfrm>
              <a:off x="7991645" y="2599131"/>
              <a:ext cx="401874" cy="272879"/>
            </a:xfrm>
            <a:prstGeom prst="straightConnector1">
              <a:avLst/>
            </a:prstGeom>
            <a:noFill/>
            <a:ln w="12700" cap="flat" cmpd="sng" algn="ctr">
              <a:solidFill>
                <a:srgbClr val="00B0F0"/>
              </a:solidFill>
              <a:prstDash val="solid"/>
              <a:tailEnd type="triangle"/>
            </a:ln>
            <a:effectLst>
              <a:outerShdw blurRad="40000" dist="20000" dir="5400000" rotWithShape="0">
                <a:srgbClr val="000000">
                  <a:alpha val="38000"/>
                </a:srgbClr>
              </a:outerShdw>
            </a:effectLst>
          </p:spPr>
        </p:cxnSp>
        <p:cxnSp>
          <p:nvCxnSpPr>
            <p:cNvPr id="543" name="直接箭头连接符 542">
              <a:extLst>
                <a:ext uri="{FF2B5EF4-FFF2-40B4-BE49-F238E27FC236}">
                  <a16:creationId xmlns:a16="http://schemas.microsoft.com/office/drawing/2014/main" xmlns="" id="{A4EC619D-3124-4A4F-BC7A-B262A9573890}"/>
                </a:ext>
              </a:extLst>
            </p:cNvPr>
            <p:cNvCxnSpPr>
              <a:cxnSpLocks/>
              <a:stCxn id="537" idx="4"/>
            </p:cNvCxnSpPr>
            <p:nvPr/>
          </p:nvCxnSpPr>
          <p:spPr>
            <a:xfrm flipH="1">
              <a:off x="8382319" y="2909742"/>
              <a:ext cx="3741" cy="257735"/>
            </a:xfrm>
            <a:prstGeom prst="straightConnector1">
              <a:avLst/>
            </a:prstGeom>
            <a:noFill/>
            <a:ln w="12700" cap="flat" cmpd="sng" algn="ctr">
              <a:solidFill>
                <a:srgbClr val="00B0F0"/>
              </a:solidFill>
              <a:prstDash val="solid"/>
              <a:tailEnd type="triangle"/>
            </a:ln>
            <a:effectLst>
              <a:outerShdw blurRad="40000" dist="20000" dir="5400000" rotWithShape="0">
                <a:srgbClr val="000000">
                  <a:alpha val="38000"/>
                </a:srgbClr>
              </a:outerShdw>
            </a:effectLst>
          </p:spPr>
        </p:cxnSp>
        <p:sp>
          <p:nvSpPr>
            <p:cNvPr id="544" name="文本框 543">
              <a:extLst>
                <a:ext uri="{FF2B5EF4-FFF2-40B4-BE49-F238E27FC236}">
                  <a16:creationId xmlns:a16="http://schemas.microsoft.com/office/drawing/2014/main" xmlns="" id="{305D95A9-2A06-468A-B60B-5535CDBFE895}"/>
                </a:ext>
              </a:extLst>
            </p:cNvPr>
            <p:cNvSpPr txBox="1"/>
            <p:nvPr/>
          </p:nvSpPr>
          <p:spPr>
            <a:xfrm>
              <a:off x="7389599" y="2916395"/>
              <a:ext cx="328807"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1</a:t>
              </a:r>
              <a:endParaRPr kumimoji="0" lang="zh-CN" altLang="en-US" sz="1000" b="0" i="0" u="none" strike="noStrike" kern="0" cap="none" spc="0" normalizeH="0" baseline="0" noProof="0" dirty="0">
                <a:ln>
                  <a:noFill/>
                </a:ln>
                <a:solidFill>
                  <a:prstClr val="white"/>
                </a:solidFill>
                <a:effectLst/>
                <a:uLnTx/>
                <a:uFillTx/>
              </a:endParaRPr>
            </a:p>
          </p:txBody>
        </p:sp>
        <p:sp>
          <p:nvSpPr>
            <p:cNvPr id="545" name="文本框 544">
              <a:extLst>
                <a:ext uri="{FF2B5EF4-FFF2-40B4-BE49-F238E27FC236}">
                  <a16:creationId xmlns:a16="http://schemas.microsoft.com/office/drawing/2014/main" xmlns="" id="{1637ABB7-2B73-4F84-A892-2CE33B98C694}"/>
                </a:ext>
              </a:extLst>
            </p:cNvPr>
            <p:cNvSpPr txBox="1"/>
            <p:nvPr/>
          </p:nvSpPr>
          <p:spPr>
            <a:xfrm>
              <a:off x="7778148" y="2916395"/>
              <a:ext cx="339068"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2</a:t>
              </a:r>
              <a:endParaRPr kumimoji="0" lang="zh-CN" altLang="en-US" sz="1000" b="0" i="0" u="none" strike="noStrike" kern="0" cap="none" spc="0" normalizeH="0" baseline="0" noProof="0" dirty="0">
                <a:ln>
                  <a:noFill/>
                </a:ln>
                <a:solidFill>
                  <a:prstClr val="white"/>
                </a:solidFill>
                <a:effectLst/>
                <a:uLnTx/>
                <a:uFillTx/>
              </a:endParaRPr>
            </a:p>
          </p:txBody>
        </p:sp>
        <p:sp>
          <p:nvSpPr>
            <p:cNvPr id="546" name="文本框 545">
              <a:extLst>
                <a:ext uri="{FF2B5EF4-FFF2-40B4-BE49-F238E27FC236}">
                  <a16:creationId xmlns:a16="http://schemas.microsoft.com/office/drawing/2014/main" xmlns="" id="{1B56B21F-54B4-41EE-8ACB-3CFD73C0BE3A}"/>
                </a:ext>
              </a:extLst>
            </p:cNvPr>
            <p:cNvSpPr txBox="1"/>
            <p:nvPr/>
          </p:nvSpPr>
          <p:spPr>
            <a:xfrm>
              <a:off x="7774347" y="2326504"/>
              <a:ext cx="341122"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3</a:t>
              </a:r>
              <a:endParaRPr kumimoji="0" lang="zh-CN" altLang="en-US" sz="1000" b="0" i="0" u="none" strike="noStrike" kern="0" cap="none" spc="0" normalizeH="0" baseline="0" noProof="0" dirty="0">
                <a:ln>
                  <a:noFill/>
                </a:ln>
                <a:solidFill>
                  <a:prstClr val="white"/>
                </a:solidFill>
                <a:effectLst/>
                <a:uLnTx/>
                <a:uFillTx/>
              </a:endParaRPr>
            </a:p>
          </p:txBody>
        </p:sp>
        <p:sp>
          <p:nvSpPr>
            <p:cNvPr id="547" name="文本框 546">
              <a:extLst>
                <a:ext uri="{FF2B5EF4-FFF2-40B4-BE49-F238E27FC236}">
                  <a16:creationId xmlns:a16="http://schemas.microsoft.com/office/drawing/2014/main" xmlns="" id="{371D3ACA-41C2-407A-903A-FD74CD4D9DDF}"/>
                </a:ext>
              </a:extLst>
            </p:cNvPr>
            <p:cNvSpPr txBox="1"/>
            <p:nvPr/>
          </p:nvSpPr>
          <p:spPr>
            <a:xfrm>
              <a:off x="6974473" y="3207731"/>
              <a:ext cx="341122"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0</a:t>
              </a:r>
              <a:endParaRPr kumimoji="0" lang="zh-CN" altLang="en-US" sz="1000" b="0" i="0" u="none" strike="noStrike" kern="0" cap="none" spc="0" normalizeH="0" baseline="0" noProof="0" dirty="0">
                <a:ln>
                  <a:noFill/>
                </a:ln>
                <a:solidFill>
                  <a:prstClr val="white"/>
                </a:solidFill>
                <a:effectLst/>
                <a:uLnTx/>
                <a:uFillTx/>
              </a:endParaRPr>
            </a:p>
          </p:txBody>
        </p:sp>
        <p:sp>
          <p:nvSpPr>
            <p:cNvPr id="548" name="文本框 547">
              <a:extLst>
                <a:ext uri="{FF2B5EF4-FFF2-40B4-BE49-F238E27FC236}">
                  <a16:creationId xmlns:a16="http://schemas.microsoft.com/office/drawing/2014/main" xmlns="" id="{DAA06624-9EA3-44E0-AF1B-357783082395}"/>
                </a:ext>
              </a:extLst>
            </p:cNvPr>
            <p:cNvSpPr txBox="1"/>
            <p:nvPr/>
          </p:nvSpPr>
          <p:spPr>
            <a:xfrm>
              <a:off x="8373800" y="3028990"/>
              <a:ext cx="341122"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5</a:t>
              </a:r>
              <a:endParaRPr kumimoji="0" lang="zh-CN" altLang="en-US" sz="1000" b="0" i="0" u="none" strike="noStrike" kern="0" cap="none" spc="0" normalizeH="0" baseline="0" noProof="0" dirty="0">
                <a:ln>
                  <a:noFill/>
                </a:ln>
                <a:solidFill>
                  <a:prstClr val="white"/>
                </a:solidFill>
                <a:effectLst/>
                <a:uLnTx/>
                <a:uFillTx/>
              </a:endParaRPr>
            </a:p>
          </p:txBody>
        </p:sp>
        <p:sp>
          <p:nvSpPr>
            <p:cNvPr id="549" name="文本框 548">
              <a:extLst>
                <a:ext uri="{FF2B5EF4-FFF2-40B4-BE49-F238E27FC236}">
                  <a16:creationId xmlns:a16="http://schemas.microsoft.com/office/drawing/2014/main" xmlns="" id="{53BD17DA-F87E-48BD-A003-7893CDDEDB20}"/>
                </a:ext>
              </a:extLst>
            </p:cNvPr>
            <p:cNvSpPr txBox="1"/>
            <p:nvPr/>
          </p:nvSpPr>
          <p:spPr>
            <a:xfrm>
              <a:off x="8373800" y="2723861"/>
              <a:ext cx="341122" cy="345795"/>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white"/>
                  </a:solidFill>
                  <a:effectLst/>
                  <a:uLnTx/>
                  <a:uFillTx/>
                </a:rPr>
                <a:t>4</a:t>
              </a:r>
              <a:endParaRPr kumimoji="0" lang="zh-CN" altLang="en-US" sz="1000" b="0" i="0" u="none" strike="noStrike" kern="0" cap="none" spc="0" normalizeH="0" baseline="0" noProof="0" dirty="0">
                <a:ln>
                  <a:noFill/>
                </a:ln>
                <a:solidFill>
                  <a:prstClr val="white"/>
                </a:solidFill>
                <a:effectLst/>
                <a:uLnTx/>
                <a:uFillTx/>
              </a:endParaRPr>
            </a:p>
          </p:txBody>
        </p:sp>
        <p:sp>
          <p:nvSpPr>
            <p:cNvPr id="550" name="椭圆 549">
              <a:extLst>
                <a:ext uri="{FF2B5EF4-FFF2-40B4-BE49-F238E27FC236}">
                  <a16:creationId xmlns:a16="http://schemas.microsoft.com/office/drawing/2014/main" xmlns="" id="{EDE437E3-0208-4A2F-8C18-766095D42B61}"/>
                </a:ext>
              </a:extLst>
            </p:cNvPr>
            <p:cNvSpPr/>
            <p:nvPr/>
          </p:nvSpPr>
          <p:spPr bwMode="auto">
            <a:xfrm>
              <a:off x="7542167" y="3126695"/>
              <a:ext cx="99416" cy="97576"/>
            </a:xfrm>
            <a:prstGeom prst="ellipse">
              <a:avLst/>
            </a:prstGeom>
            <a:solidFill>
              <a:srgbClr val="88C84D"/>
            </a:solidFill>
            <a:ln w="6350" cap="rnd" cmpd="sng" algn="ctr">
              <a:solidFill>
                <a:srgbClr val="00B05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51" name="椭圆 550">
              <a:extLst>
                <a:ext uri="{FF2B5EF4-FFF2-40B4-BE49-F238E27FC236}">
                  <a16:creationId xmlns:a16="http://schemas.microsoft.com/office/drawing/2014/main" xmlns="" id="{CFBF8BA8-181E-472C-BE51-FAB938BCD668}"/>
                </a:ext>
              </a:extLst>
            </p:cNvPr>
            <p:cNvSpPr/>
            <p:nvPr/>
          </p:nvSpPr>
          <p:spPr bwMode="auto">
            <a:xfrm>
              <a:off x="7935320" y="3125302"/>
              <a:ext cx="99416" cy="97576"/>
            </a:xfrm>
            <a:prstGeom prst="ellipse">
              <a:avLst/>
            </a:prstGeom>
            <a:solidFill>
              <a:srgbClr val="8ACA4E"/>
            </a:solidFill>
            <a:ln w="6350" cap="rnd" cmpd="sng" algn="ctr">
              <a:solidFill>
                <a:srgbClr val="00B05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52" name="椭圆 551">
              <a:extLst>
                <a:ext uri="{FF2B5EF4-FFF2-40B4-BE49-F238E27FC236}">
                  <a16:creationId xmlns:a16="http://schemas.microsoft.com/office/drawing/2014/main" xmlns="" id="{8F3278C1-3FC1-4D04-8F7A-A3A5E999EF14}"/>
                </a:ext>
              </a:extLst>
            </p:cNvPr>
            <p:cNvSpPr/>
            <p:nvPr/>
          </p:nvSpPr>
          <p:spPr bwMode="auto">
            <a:xfrm>
              <a:off x="7935088" y="2540087"/>
              <a:ext cx="99416" cy="97576"/>
            </a:xfrm>
            <a:prstGeom prst="ellipse">
              <a:avLst/>
            </a:prstGeom>
            <a:solidFill>
              <a:srgbClr val="FF0000"/>
            </a:solidFill>
            <a:ln w="6350" cap="rnd" cmpd="sng" algn="ctr">
              <a:solidFill>
                <a:srgbClr val="FF0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53" name="椭圆 552">
              <a:extLst>
                <a:ext uri="{FF2B5EF4-FFF2-40B4-BE49-F238E27FC236}">
                  <a16:creationId xmlns:a16="http://schemas.microsoft.com/office/drawing/2014/main" xmlns="" id="{C89EF65F-6813-4D3D-8249-0F5CE321AFF2}"/>
                </a:ext>
              </a:extLst>
            </p:cNvPr>
            <p:cNvSpPr/>
            <p:nvPr/>
          </p:nvSpPr>
          <p:spPr bwMode="auto">
            <a:xfrm>
              <a:off x="8336350" y="2807664"/>
              <a:ext cx="99416" cy="97576"/>
            </a:xfrm>
            <a:prstGeom prst="ellipse">
              <a:avLst/>
            </a:prstGeom>
            <a:solidFill>
              <a:srgbClr val="FFC000"/>
            </a:solidFill>
            <a:ln w="6350" cap="rnd" cmpd="sng" algn="ctr">
              <a:solidFill>
                <a:srgbClr val="FFC00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sp>
          <p:nvSpPr>
            <p:cNvPr id="554" name="椭圆 553">
              <a:extLst>
                <a:ext uri="{FF2B5EF4-FFF2-40B4-BE49-F238E27FC236}">
                  <a16:creationId xmlns:a16="http://schemas.microsoft.com/office/drawing/2014/main" xmlns="" id="{D4AB20F5-9686-4C7E-A1DF-BE6F6A648CFA}"/>
                </a:ext>
              </a:extLst>
            </p:cNvPr>
            <p:cNvSpPr/>
            <p:nvPr/>
          </p:nvSpPr>
          <p:spPr bwMode="auto">
            <a:xfrm>
              <a:off x="7132539" y="3425760"/>
              <a:ext cx="99416" cy="97576"/>
            </a:xfrm>
            <a:prstGeom prst="ellipse">
              <a:avLst/>
            </a:prstGeom>
            <a:solidFill>
              <a:srgbClr val="FFFF00"/>
            </a:solidFill>
            <a:ln w="6350" cap="rnd" cmpd="sng" algn="ctr">
              <a:solidFill>
                <a:srgbClr val="00B050"/>
              </a:solid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prstClr val="white"/>
                </a:solidFill>
                <a:effectLst/>
                <a:uLnTx/>
                <a:uFillTx/>
              </a:endParaRPr>
            </a:p>
          </p:txBody>
        </p:sp>
        <p:cxnSp>
          <p:nvCxnSpPr>
            <p:cNvPr id="555" name="直接箭头连接符 554">
              <a:extLst>
                <a:ext uri="{FF2B5EF4-FFF2-40B4-BE49-F238E27FC236}">
                  <a16:creationId xmlns:a16="http://schemas.microsoft.com/office/drawing/2014/main" xmlns="" id="{16ABE69E-7355-4757-95B1-F9D162E9C3AC}"/>
                </a:ext>
              </a:extLst>
            </p:cNvPr>
            <p:cNvCxnSpPr>
              <a:cxnSpLocks/>
            </p:cNvCxnSpPr>
            <p:nvPr/>
          </p:nvCxnSpPr>
          <p:spPr>
            <a:xfrm flipV="1">
              <a:off x="7179711" y="3167478"/>
              <a:ext cx="417970" cy="305453"/>
            </a:xfrm>
            <a:prstGeom prst="straightConnector1">
              <a:avLst/>
            </a:prstGeom>
            <a:noFill/>
            <a:ln w="12700" cap="flat" cmpd="sng" algn="ctr">
              <a:solidFill>
                <a:srgbClr val="00B0F0"/>
              </a:solidFill>
              <a:prstDash val="solid"/>
              <a:tailEnd type="triangle"/>
            </a:ln>
            <a:effectLst/>
          </p:spPr>
        </p:cxnSp>
        <p:cxnSp>
          <p:nvCxnSpPr>
            <p:cNvPr id="556" name="直接箭头连接符 555">
              <a:extLst>
                <a:ext uri="{FF2B5EF4-FFF2-40B4-BE49-F238E27FC236}">
                  <a16:creationId xmlns:a16="http://schemas.microsoft.com/office/drawing/2014/main" xmlns="" id="{A44B4040-AD15-48DD-900C-6EF654A6C436}"/>
                </a:ext>
              </a:extLst>
            </p:cNvPr>
            <p:cNvCxnSpPr>
              <a:cxnSpLocks/>
            </p:cNvCxnSpPr>
            <p:nvPr/>
          </p:nvCxnSpPr>
          <p:spPr>
            <a:xfrm flipV="1">
              <a:off x="7985028" y="2597577"/>
              <a:ext cx="0" cy="569900"/>
            </a:xfrm>
            <a:prstGeom prst="straightConnector1">
              <a:avLst/>
            </a:prstGeom>
            <a:noFill/>
            <a:ln w="12700" cap="flat" cmpd="sng" algn="ctr">
              <a:solidFill>
                <a:srgbClr val="00B0F0"/>
              </a:solidFill>
              <a:prstDash val="solid"/>
              <a:tailEnd type="triangle"/>
            </a:ln>
            <a:effectLst>
              <a:outerShdw blurRad="40000" dist="20000" dir="5400000" rotWithShape="0">
                <a:srgbClr val="000000">
                  <a:alpha val="38000"/>
                </a:srgbClr>
              </a:outerShdw>
            </a:effectLst>
          </p:spPr>
        </p:cxnSp>
        <p:sp>
          <p:nvSpPr>
            <p:cNvPr id="557" name="圆角矩形标注 642">
              <a:extLst>
                <a:ext uri="{FF2B5EF4-FFF2-40B4-BE49-F238E27FC236}">
                  <a16:creationId xmlns:a16="http://schemas.microsoft.com/office/drawing/2014/main" xmlns="" id="{15696403-ABAF-485C-A113-54695721CD36}"/>
                </a:ext>
              </a:extLst>
            </p:cNvPr>
            <p:cNvSpPr/>
            <p:nvPr/>
          </p:nvSpPr>
          <p:spPr bwMode="auto">
            <a:xfrm>
              <a:off x="8036416" y="3509173"/>
              <a:ext cx="1027263" cy="397194"/>
            </a:xfrm>
            <a:prstGeom prst="wedgeRoundRectCallout">
              <a:avLst>
                <a:gd name="adj1" fmla="val -16444"/>
                <a:gd name="adj2" fmla="val -119064"/>
                <a:gd name="adj3" fmla="val 16667"/>
              </a:avLst>
            </a:prstGeom>
            <a:gradFill flip="none" rotWithShape="1">
              <a:gsLst>
                <a:gs pos="0">
                  <a:srgbClr val="1FD8F7">
                    <a:alpha val="35000"/>
                  </a:srgbClr>
                </a:gs>
                <a:gs pos="70000">
                  <a:srgbClr val="0FD9C6">
                    <a:alpha val="15000"/>
                  </a:srgbClr>
                </a:gs>
                <a:gs pos="100000">
                  <a:srgbClr val="06D9AB">
                    <a:alpha val="0"/>
                  </a:srgbClr>
                </a:gs>
              </a:gsLst>
              <a:lin ang="5400000" scaled="1"/>
              <a:tileRect/>
            </a:gradFill>
            <a:ln w="12700" cap="rnd" cmpd="sng" algn="ctr">
              <a:noFill/>
              <a:prstDash val="solid"/>
              <a:miter lim="800000"/>
            </a:ln>
            <a:effectLst>
              <a:outerShdw blurRad="292100" algn="ctr" rotWithShape="0">
                <a:srgbClr val="04FBB5">
                  <a:alpha val="39000"/>
                </a:srgbClr>
              </a:outerShdw>
            </a:effectLst>
          </p:spPr>
          <p:txBody>
            <a:bodyPr rtlCol="0" anchor="ctr"/>
            <a:lstStyle/>
            <a:p>
              <a:pPr marL="0" marR="0" lvl="0" indent="0" algn="ctr" defTabSz="620209"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prstClr val="white"/>
                </a:solidFill>
                <a:effectLst/>
                <a:uLnTx/>
                <a:uFillTx/>
              </a:endParaRPr>
            </a:p>
          </p:txBody>
        </p:sp>
        <p:sp>
          <p:nvSpPr>
            <p:cNvPr id="558" name="文本框 557">
              <a:extLst>
                <a:ext uri="{FF2B5EF4-FFF2-40B4-BE49-F238E27FC236}">
                  <a16:creationId xmlns:a16="http://schemas.microsoft.com/office/drawing/2014/main" xmlns="" id="{74156F66-9213-4A60-A976-B0F1F17D6450}"/>
                </a:ext>
              </a:extLst>
            </p:cNvPr>
            <p:cNvSpPr txBox="1"/>
            <p:nvPr/>
          </p:nvSpPr>
          <p:spPr>
            <a:xfrm>
              <a:off x="7911975" y="3573711"/>
              <a:ext cx="1052131" cy="356602"/>
            </a:xfrm>
            <a:prstGeom prst="rect">
              <a:avLst/>
            </a:prstGeom>
            <a:noFill/>
          </p:spPr>
          <p:txBody>
            <a:bodyPr wrap="square" rtlCol="0">
              <a:spAutoFit/>
            </a:bodyPr>
            <a:lstStyle>
              <a:defPPr>
                <a:defRPr lang="en-US"/>
              </a:defPPr>
              <a:lvl1pPr algn="ctr" defTabSz="685617" eaLnBrk="0" fontAlgn="base" hangingPunct="0">
                <a:spcBef>
                  <a:spcPct val="0"/>
                </a:spcBef>
                <a:spcAft>
                  <a:spcPct val="0"/>
                </a:spcAft>
                <a:defRPr sz="1200">
                  <a:solidFill>
                    <a:prstClr val="white"/>
                  </a:solidFill>
                  <a:latin typeface="Akkurat Pro" panose="020B0504020101020102" pitchFamily="34" charset="0"/>
                  <a:ea typeface="inherit"/>
                </a:defRPr>
              </a:lvl1pPr>
            </a:lstStyle>
            <a:p>
              <a:pPr lvl="0">
                <a:defRPr/>
              </a:pPr>
              <a:r>
                <a:rPr lang="en-US" altLang="zh-CN" sz="1050" kern="0">
                  <a:latin typeface="+mn-lt"/>
                  <a:ea typeface="+mn-ea"/>
                  <a:cs typeface="Arial" panose="020B0604020202020204" pitchFamily="34" charset="0"/>
                </a:rPr>
                <a:t>Optimal</a:t>
              </a:r>
              <a:endParaRPr kumimoji="0" lang="zh-CN" altLang="en-US" sz="1050" b="0" i="0" u="none" strike="noStrike" kern="0" cap="none" spc="0" normalizeH="0" baseline="0" noProof="0" dirty="0">
                <a:ln>
                  <a:noFill/>
                </a:ln>
                <a:solidFill>
                  <a:prstClr val="white"/>
                </a:solidFill>
                <a:effectLst/>
                <a:uLnTx/>
                <a:uFillTx/>
                <a:latin typeface="+mn-lt"/>
                <a:ea typeface="+mn-ea"/>
                <a:cs typeface="Arial" panose="020B0604020202020204" pitchFamily="34" charset="0"/>
              </a:endParaRPr>
            </a:p>
          </p:txBody>
        </p:sp>
        <p:sp>
          <p:nvSpPr>
            <p:cNvPr id="559" name="矩形 558">
              <a:extLst>
                <a:ext uri="{FF2B5EF4-FFF2-40B4-BE49-F238E27FC236}">
                  <a16:creationId xmlns:a16="http://schemas.microsoft.com/office/drawing/2014/main" xmlns="" id="{2EA8DFE4-93C7-46A5-963D-D507201960E4}"/>
                </a:ext>
              </a:extLst>
            </p:cNvPr>
            <p:cNvSpPr/>
            <p:nvPr/>
          </p:nvSpPr>
          <p:spPr>
            <a:xfrm>
              <a:off x="6060429" y="1636145"/>
              <a:ext cx="4423487" cy="389020"/>
            </a:xfrm>
            <a:prstGeom prst="rect">
              <a:avLst/>
            </a:prstGeom>
          </p:spPr>
          <p:txBody>
            <a:bodyPr wrap="none">
              <a:spAutoFit/>
            </a:bodyPr>
            <a:lstStyle/>
            <a:p>
              <a:pPr lvl="0" algn="ctr" defTabSz="1219200">
                <a:defRPr/>
              </a:pPr>
              <a:r>
                <a:rPr lang="en-US" altLang="zh-CN" sz="1200" kern="0">
                  <a:solidFill>
                    <a:prstClr val="white"/>
                  </a:solidFill>
                </a:rPr>
                <a:t>Find the best policy through machine learning.</a:t>
              </a:r>
              <a:endParaRPr kumimoji="0" lang="en-US" altLang="zh-CN" sz="1200" b="0" i="0" u="none" strike="noStrike" kern="0" cap="none" spc="0" normalizeH="0" baseline="0" noProof="0" dirty="0">
                <a:ln>
                  <a:noFill/>
                </a:ln>
                <a:solidFill>
                  <a:prstClr val="white"/>
                </a:solidFill>
                <a:effectLst/>
                <a:uLnTx/>
                <a:uFillTx/>
              </a:endParaRPr>
            </a:p>
          </p:txBody>
        </p:sp>
      </p:grpSp>
      <p:sp>
        <p:nvSpPr>
          <p:cNvPr id="680" name="Freeform 7">
            <a:extLst>
              <a:ext uri="{FF2B5EF4-FFF2-40B4-BE49-F238E27FC236}">
                <a16:creationId xmlns:a16="http://schemas.microsoft.com/office/drawing/2014/main" xmlns="" id="{E771149C-2267-42F4-8231-54B76B33EF63}"/>
              </a:ext>
            </a:extLst>
          </p:cNvPr>
          <p:cNvSpPr>
            <a:spLocks/>
          </p:cNvSpPr>
          <p:nvPr/>
        </p:nvSpPr>
        <p:spPr bwMode="auto">
          <a:xfrm>
            <a:off x="6040496" y="2567390"/>
            <a:ext cx="909977" cy="557033"/>
          </a:xfrm>
          <a:custGeom>
            <a:avLst/>
            <a:gdLst>
              <a:gd name="T0" fmla="*/ 789 w 1587"/>
              <a:gd name="T1" fmla="*/ 0 h 736"/>
              <a:gd name="T2" fmla="*/ 458 w 1587"/>
              <a:gd name="T3" fmla="*/ 207 h 736"/>
              <a:gd name="T4" fmla="*/ 405 w 1587"/>
              <a:gd name="T5" fmla="*/ 200 h 736"/>
              <a:gd name="T6" fmla="*/ 179 w 1587"/>
              <a:gd name="T7" fmla="*/ 426 h 736"/>
              <a:gd name="T8" fmla="*/ 151 w 1587"/>
              <a:gd name="T9" fmla="*/ 426 h 736"/>
              <a:gd name="T10" fmla="*/ 0 w 1587"/>
              <a:gd name="T11" fmla="*/ 577 h 736"/>
              <a:gd name="T12" fmla="*/ 0 w 1587"/>
              <a:gd name="T13" fmla="*/ 586 h 736"/>
              <a:gd name="T14" fmla="*/ 151 w 1587"/>
              <a:gd name="T15" fmla="*/ 736 h 736"/>
              <a:gd name="T16" fmla="*/ 1436 w 1587"/>
              <a:gd name="T17" fmla="*/ 736 h 736"/>
              <a:gd name="T18" fmla="*/ 1587 w 1587"/>
              <a:gd name="T19" fmla="*/ 586 h 736"/>
              <a:gd name="T20" fmla="*/ 1587 w 1587"/>
              <a:gd name="T21" fmla="*/ 577 h 736"/>
              <a:gd name="T22" fmla="*/ 1436 w 1587"/>
              <a:gd name="T23" fmla="*/ 426 h 736"/>
              <a:gd name="T24" fmla="*/ 1408 w 1587"/>
              <a:gd name="T25" fmla="*/ 426 h 736"/>
              <a:gd name="T26" fmla="*/ 1182 w 1587"/>
              <a:gd name="T27" fmla="*/ 200 h 736"/>
              <a:gd name="T28" fmla="*/ 1121 w 1587"/>
              <a:gd name="T29" fmla="*/ 209 h 736"/>
              <a:gd name="T30" fmla="*/ 789 w 1587"/>
              <a:gd name="T31"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7" h="736">
                <a:moveTo>
                  <a:pt x="789" y="0"/>
                </a:moveTo>
                <a:cubicBezTo>
                  <a:pt x="644" y="0"/>
                  <a:pt x="518" y="84"/>
                  <a:pt x="458" y="207"/>
                </a:cubicBezTo>
                <a:cubicBezTo>
                  <a:pt x="441" y="203"/>
                  <a:pt x="424" y="200"/>
                  <a:pt x="405" y="200"/>
                </a:cubicBezTo>
                <a:cubicBezTo>
                  <a:pt x="281" y="200"/>
                  <a:pt x="179" y="302"/>
                  <a:pt x="179" y="426"/>
                </a:cubicBezTo>
                <a:cubicBezTo>
                  <a:pt x="151" y="426"/>
                  <a:pt x="151" y="426"/>
                  <a:pt x="151" y="426"/>
                </a:cubicBezTo>
                <a:cubicBezTo>
                  <a:pt x="68" y="426"/>
                  <a:pt x="0" y="494"/>
                  <a:pt x="0" y="577"/>
                </a:cubicBezTo>
                <a:cubicBezTo>
                  <a:pt x="0" y="586"/>
                  <a:pt x="0" y="586"/>
                  <a:pt x="0" y="586"/>
                </a:cubicBezTo>
                <a:cubicBezTo>
                  <a:pt x="0" y="669"/>
                  <a:pt x="68" y="736"/>
                  <a:pt x="151" y="736"/>
                </a:cubicBezTo>
                <a:cubicBezTo>
                  <a:pt x="1436" y="736"/>
                  <a:pt x="1436" y="736"/>
                  <a:pt x="1436" y="736"/>
                </a:cubicBezTo>
                <a:cubicBezTo>
                  <a:pt x="1520" y="736"/>
                  <a:pt x="1587" y="669"/>
                  <a:pt x="1587" y="586"/>
                </a:cubicBezTo>
                <a:cubicBezTo>
                  <a:pt x="1587" y="577"/>
                  <a:pt x="1587" y="577"/>
                  <a:pt x="1587" y="577"/>
                </a:cubicBezTo>
                <a:cubicBezTo>
                  <a:pt x="1587" y="494"/>
                  <a:pt x="1520" y="426"/>
                  <a:pt x="1436" y="426"/>
                </a:cubicBezTo>
                <a:cubicBezTo>
                  <a:pt x="1408" y="426"/>
                  <a:pt x="1408" y="426"/>
                  <a:pt x="1408" y="426"/>
                </a:cubicBezTo>
                <a:cubicBezTo>
                  <a:pt x="1408" y="302"/>
                  <a:pt x="1307" y="200"/>
                  <a:pt x="1182" y="200"/>
                </a:cubicBezTo>
                <a:cubicBezTo>
                  <a:pt x="1161" y="200"/>
                  <a:pt x="1141" y="203"/>
                  <a:pt x="1121" y="209"/>
                </a:cubicBezTo>
                <a:cubicBezTo>
                  <a:pt x="1062" y="85"/>
                  <a:pt x="936" y="0"/>
                  <a:pt x="789" y="0"/>
                </a:cubicBezTo>
              </a:path>
            </a:pathLst>
          </a:custGeom>
          <a:gradFill flip="none" rotWithShape="1">
            <a:gsLst>
              <a:gs pos="0">
                <a:srgbClr val="0070C0">
                  <a:alpha val="58000"/>
                </a:srgbClr>
              </a:gs>
              <a:gs pos="67000">
                <a:srgbClr val="0070C0">
                  <a:alpha val="15000"/>
                </a:srgbClr>
              </a:gs>
            </a:gsLst>
            <a:path path="circle">
              <a:fillToRect l="50000" t="50000" r="50000" b="50000"/>
            </a:path>
            <a:tileRect/>
          </a:gradFill>
          <a:ln w="25400" cap="flat" cmpd="sng" algn="ctr">
            <a:noFill/>
            <a:prstDash val="solid"/>
          </a:ln>
          <a:effectLst/>
        </p:spPr>
        <p:txBody>
          <a:bodyPr anchor="ctr"/>
          <a:lstStyle/>
          <a:p>
            <a:pPr marL="0" marR="0" lvl="0" indent="0" algn="ctr" defTabSz="1219272"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prstClr val="white"/>
              </a:solidFill>
              <a:effectLst/>
              <a:uLnTx/>
              <a:uFillTx/>
              <a:cs typeface="+mn-cs"/>
            </a:endParaRPr>
          </a:p>
        </p:txBody>
      </p:sp>
      <p:sp>
        <p:nvSpPr>
          <p:cNvPr id="681" name="箭头: 右 59">
            <a:extLst>
              <a:ext uri="{FF2B5EF4-FFF2-40B4-BE49-F238E27FC236}">
                <a16:creationId xmlns:a16="http://schemas.microsoft.com/office/drawing/2014/main" xmlns="" id="{C64FA5FC-33D2-4834-9C37-E27D109EE333}"/>
              </a:ext>
            </a:extLst>
          </p:cNvPr>
          <p:cNvSpPr>
            <a:spLocks noChangeAspect="1"/>
          </p:cNvSpPr>
          <p:nvPr/>
        </p:nvSpPr>
        <p:spPr>
          <a:xfrm rot="1863568" flipH="1">
            <a:off x="6901346" y="2995446"/>
            <a:ext cx="677758" cy="185282"/>
          </a:xfrm>
          <a:prstGeom prst="rightArrow">
            <a:avLst/>
          </a:prstGeom>
          <a:gradFill>
            <a:gsLst>
              <a:gs pos="0">
                <a:sysClr val="window" lastClr="FFFFFF">
                  <a:alpha val="0"/>
                </a:sysClr>
              </a:gs>
              <a:gs pos="100000">
                <a:sysClr val="window" lastClr="FFFFFF"/>
              </a:gs>
            </a:gsLst>
            <a:lin ang="0" scaled="1"/>
          </a:gradFill>
          <a:ln w="25400" cap="flat" cmpd="sng" algn="ctr">
            <a:noFill/>
            <a:prstDash val="solid"/>
          </a:ln>
          <a:effectLst/>
        </p:spPr>
        <p:txBody>
          <a:bodyPr rtlCol="0" anchor="ctr"/>
          <a:lstStyle/>
          <a:p>
            <a:pPr marL="0" marR="0" lvl="0" indent="0" algn="ctr" defTabSz="1219272"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cs typeface="+mn-cs"/>
            </a:endParaRPr>
          </a:p>
        </p:txBody>
      </p:sp>
      <p:sp>
        <p:nvSpPr>
          <p:cNvPr id="682" name="箭头: 右 59">
            <a:extLst>
              <a:ext uri="{FF2B5EF4-FFF2-40B4-BE49-F238E27FC236}">
                <a16:creationId xmlns:a16="http://schemas.microsoft.com/office/drawing/2014/main" xmlns="" id="{C665B531-E0CD-49FE-AFD4-7C002CCA1C83}"/>
              </a:ext>
            </a:extLst>
          </p:cNvPr>
          <p:cNvSpPr>
            <a:spLocks noChangeAspect="1"/>
          </p:cNvSpPr>
          <p:nvPr/>
        </p:nvSpPr>
        <p:spPr>
          <a:xfrm rot="1863568">
            <a:off x="6838191" y="3184042"/>
            <a:ext cx="695733" cy="185282"/>
          </a:xfrm>
          <a:prstGeom prst="rightArrow">
            <a:avLst/>
          </a:prstGeom>
          <a:gradFill>
            <a:gsLst>
              <a:gs pos="0">
                <a:sysClr val="window" lastClr="FFFFFF">
                  <a:alpha val="0"/>
                </a:sysClr>
              </a:gs>
              <a:gs pos="100000">
                <a:sysClr val="window" lastClr="FFFFFF"/>
              </a:gs>
            </a:gsLst>
            <a:lin ang="0" scaled="1"/>
          </a:gradFill>
          <a:ln w="25400" cap="flat" cmpd="sng" algn="ctr">
            <a:noFill/>
            <a:prstDash val="solid"/>
          </a:ln>
          <a:effectLst/>
        </p:spPr>
        <p:txBody>
          <a:bodyPr rtlCol="0" anchor="ctr"/>
          <a:lstStyle/>
          <a:p>
            <a:pPr marL="0" marR="0" lvl="0" indent="0" algn="ctr" defTabSz="1219272"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cs typeface="+mn-cs"/>
            </a:endParaRPr>
          </a:p>
        </p:txBody>
      </p:sp>
    </p:spTree>
    <p:extLst>
      <p:ext uri="{BB962C8B-B14F-4D97-AF65-F5344CB8AC3E}">
        <p14:creationId xmlns:p14="http://schemas.microsoft.com/office/powerpoint/2010/main" val="28914935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_PAWI7D_aE2DhKbxTFk3Qw"/>
</p:tagLst>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4E6BE8-6E02-4F0B-A8E3-2E39971D5DC0}">
  <ds:schemaRefs>
    <ds:schemaRef ds:uri="http://schemas.microsoft.com/office/infopath/2007/PartnerControls"/>
    <ds:schemaRef ds:uri="http://schemas.microsoft.com/office/2006/metadata/properties"/>
    <ds:schemaRef ds:uri="http://purl.org/dc/dcmitype/"/>
    <ds:schemaRef ds:uri="http://schemas.microsoft.com/office/2006/documentManagement/types"/>
    <ds:schemaRef ds:uri="http://purl.org/dc/elements/1.1/"/>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4EFAC592-D9D9-4F9A-B6D0-DDBB9C84B05D}">
  <ds:schemaRefs>
    <ds:schemaRef ds:uri="http://schemas.microsoft.com/sharepoint/v3/contenttype/forms"/>
  </ds:schemaRefs>
</ds:datastoreItem>
</file>

<file path=customXml/itemProps3.xml><?xml version="1.0" encoding="utf-8"?>
<ds:datastoreItem xmlns:ds="http://schemas.openxmlformats.org/officeDocument/2006/customXml" ds:itemID="{31AC2123-5459-4963-A9C2-D55AC4A5FE11}"/>
</file>

<file path=docProps/app.xml><?xml version="1.0" encoding="utf-8"?>
<Properties xmlns="http://schemas.openxmlformats.org/officeDocument/2006/extended-properties" xmlns:vt="http://schemas.openxmlformats.org/officeDocument/2006/docPropsVTypes">
  <Template/>
  <TotalTime>506</TotalTime>
  <Words>1727</Words>
  <Application>Microsoft Office PowerPoint</Application>
  <PresentationFormat>宽屏</PresentationFormat>
  <Paragraphs>314</Paragraphs>
  <Slides>16</Slides>
  <Notes>16</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Akkurat Pro</vt:lpstr>
      <vt:lpstr>Arial Unicode MS</vt:lpstr>
      <vt:lpstr>FZLanTingHeiS-DB1-GBK</vt:lpstr>
      <vt:lpstr>方正兰亭黑简体</vt:lpstr>
      <vt:lpstr>微软雅黑</vt:lpstr>
      <vt:lpstr>Arial</vt:lpstr>
      <vt:lpstr>Courier New</vt:lpstr>
      <vt:lpstr>Huawei Sans</vt:lpstr>
      <vt:lpstr>Wingdings</vt:lpstr>
      <vt:lpstr>主题1</vt:lpstr>
      <vt:lpstr>PowerPoint 演示文稿</vt:lpstr>
      <vt:lpstr>Introduction to Network AI</vt:lpstr>
      <vt:lpstr>PowerPoint 演示文稿</vt:lpstr>
      <vt:lpstr>PowerPoint 演示文稿</vt:lpstr>
      <vt:lpstr>AI: New General Purpose Technology</vt:lpstr>
      <vt:lpstr>AI Industry Status</vt:lpstr>
      <vt:lpstr>AI-based Network Becomes a Consensus in the Industry</vt:lpstr>
      <vt:lpstr>Many Cases of AI-enabled Autonomous Driving Networks</vt:lpstr>
      <vt:lpstr>AI Network Example: Massive MIMO Optimization</vt:lpstr>
      <vt:lpstr>Many Challenges in AI Implementation</vt:lpstr>
      <vt:lpstr>Network AI Engine iMaster NAIE</vt:lpstr>
      <vt:lpstr>Example: Intelligent Traffic Sorting</vt:lpstr>
      <vt:lpstr>Training of the Intelligent Traffic Sorting Model</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132</cp:revision>
  <dcterms:created xsi:type="dcterms:W3CDTF">2018-11-29T10:16:29Z</dcterms:created>
  <dcterms:modified xsi:type="dcterms:W3CDTF">2020-11-10T10:00:47Z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(3)tg2zAnJ6QKk4M+zAK/fPRIKlLVM8MrwvE3n3wvuuMxxvMqlngD+LA0RPF94gWO572yANjXBc
Y1nrPvBMNNqCD4pgfJw2EY0R4MGu5u8nVdSWHmIqNwS9tHZJz7VquWk6L3iD9VkIUpz4owYD
vYdQzPTzLjsbFdxZr9bMfybdS9pGqpVHH7rlYemZWXs44n6znuYi4O2f05J/5IPshJ4D5yQy
0CiHvjVgcCc0IhBxfY</vt:lpwstr>
  </property>
  <property fmtid="{D5CDD505-2E9C-101B-9397-08002B2CF9AE}" pid="3" name="_2015_ms_pID_7253431">
    <vt:lpwstr>r/YJTmGHtbeDEb2q6hbRf2ewx/8zkY2wZ7NMnPORT86/9uum6NbSfi
eRVVEnQcF9ENVkflV8F1+Bpw3TQOYalziPWSctZReGYahLgarZdNr/4JTVAmid+8AuamTBrX
VklDRaZ8CqJk7jSOGFzQSvouNdFK9wDjXjg0PCQozL98arPcNW0q3RfRi3CYQjMuS/LO1pO+
Nfunm9VSt48tYih4WMP2Xpha50vQYB1DxW6s</vt:lpwstr>
  </property>
  <property fmtid="{D5CDD505-2E9C-101B-9397-08002B2CF9AE}" pid="4" name="_2015_ms_pID_7253432">
    <vt:lpwstr>yA==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1597023959</vt:lpwstr>
  </property>
  <property fmtid="{D5CDD505-2E9C-101B-9397-08002B2CF9AE}" pid="9" name="ContentTypeId">
    <vt:lpwstr>0x01010002C5B4B712841F4C8A7AAEE2CD191271</vt:lpwstr>
  </property>
</Properties>
</file>